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2" r:id="rId2"/>
    <p:sldId id="403" r:id="rId3"/>
    <p:sldId id="377" r:id="rId4"/>
    <p:sldId id="380" r:id="rId5"/>
    <p:sldId id="379" r:id="rId6"/>
    <p:sldId id="381" r:id="rId7"/>
    <p:sldId id="382" r:id="rId8"/>
    <p:sldId id="389" r:id="rId9"/>
    <p:sldId id="390" r:id="rId10"/>
    <p:sldId id="383" r:id="rId11"/>
    <p:sldId id="384" r:id="rId12"/>
    <p:sldId id="391" r:id="rId13"/>
    <p:sldId id="392" r:id="rId14"/>
    <p:sldId id="393" r:id="rId15"/>
    <p:sldId id="394" r:id="rId16"/>
    <p:sldId id="396" r:id="rId17"/>
    <p:sldId id="400" r:id="rId18"/>
    <p:sldId id="402" r:id="rId19"/>
    <p:sldId id="398" r:id="rId20"/>
    <p:sldId id="3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p\cseg\CSEG1\redirections\u9504681\Desktop\Peter\DIBP457\Academics457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2000" dirty="0">
                <a:latin typeface="Arial Narrow" panose="020B0606020202030204" pitchFamily="34" charset="0"/>
              </a:rPr>
              <a:t>Number</a:t>
            </a:r>
            <a:r>
              <a:rPr lang="en-AU" sz="2000" baseline="0" dirty="0">
                <a:latin typeface="Arial Narrow" panose="020B0606020202030204" pitchFamily="34" charset="0"/>
              </a:rPr>
              <a:t> of primary 457 visa grants:</a:t>
            </a:r>
          </a:p>
          <a:p>
            <a:pPr>
              <a:defRPr/>
            </a:pPr>
            <a:r>
              <a:rPr lang="en-AU" sz="2000" baseline="0" dirty="0">
                <a:latin typeface="Arial Narrow" panose="020B0606020202030204" pitchFamily="34" charset="0"/>
              </a:rPr>
              <a:t>university lecturers and tutors</a:t>
            </a:r>
            <a:endParaRPr lang="en-A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40984981044036"/>
          <c:y val="0.162075084750343"/>
          <c:w val="0.927382983377078"/>
          <c:h val="0.72558585832805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Sheet1!$F$7:$F$15</c:f>
              <c:strCache>
                <c:ptCount val="9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2013-14*</c:v>
                </c:pt>
              </c:strCache>
            </c:strRef>
          </c:cat>
          <c:val>
            <c:numRef>
              <c:f>Sheet1!$G$7:$G$15</c:f>
              <c:numCache>
                <c:formatCode>General</c:formatCode>
                <c:ptCount val="9"/>
                <c:pt idx="0">
                  <c:v>411.0</c:v>
                </c:pt>
                <c:pt idx="1">
                  <c:v>585.0</c:v>
                </c:pt>
                <c:pt idx="2">
                  <c:v>685.0</c:v>
                </c:pt>
                <c:pt idx="3">
                  <c:v>572.0</c:v>
                </c:pt>
                <c:pt idx="4">
                  <c:v>527.0</c:v>
                </c:pt>
                <c:pt idx="5">
                  <c:v>842.0</c:v>
                </c:pt>
                <c:pt idx="6">
                  <c:v>1658.0</c:v>
                </c:pt>
                <c:pt idx="7">
                  <c:v>1780.0</c:v>
                </c:pt>
                <c:pt idx="8">
                  <c:v>1774.0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327304"/>
        <c:axId val="2107202520"/>
      </c:lineChart>
      <c:catAx>
        <c:axId val="2112327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07202520"/>
        <c:crosses val="autoZero"/>
        <c:auto val="1"/>
        <c:lblAlgn val="ctr"/>
        <c:lblOffset val="100"/>
        <c:noMultiLvlLbl val="0"/>
      </c:catAx>
      <c:valAx>
        <c:axId val="2107202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112327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0602362204724"/>
          <c:y val="0.91628280839895"/>
          <c:w val="0.0110172790901137"/>
          <c:h val="0.08371719160104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0.1575</cdr:x>
      <cdr:y>0.29487</cdr:y>
    </cdr:from>
    <cdr:to>
      <cdr:x>0.36749</cdr:x>
      <cdr:y>0.46647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656184"/>
          <a:ext cx="1728192" cy="963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2000" dirty="0" smtClean="0">
              <a:latin typeface="Arial Narrow" panose="020B0606020202030204" pitchFamily="34" charset="0"/>
            </a:rPr>
            <a:t>2008-09 to 2010-11: 1,941</a:t>
          </a:r>
        </a:p>
        <a:p xmlns:a="http://schemas.openxmlformats.org/drawingml/2006/main">
          <a:r>
            <a:rPr lang="en-AU" sz="2000" dirty="0">
              <a:latin typeface="Arial Narrow" panose="020B0606020202030204" pitchFamily="34" charset="0"/>
            </a:rPr>
            <a:t>2</a:t>
          </a:r>
          <a:r>
            <a:rPr lang="en-AU" sz="2000" dirty="0" smtClean="0">
              <a:latin typeface="Arial Narrow" panose="020B0606020202030204" pitchFamily="34" charset="0"/>
            </a:rPr>
            <a:t>011-12 to 2013-14: 5,212</a:t>
          </a:r>
          <a:endParaRPr lang="en-AU" sz="2000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557E0-EE0B-48B4-86A0-56E005966681}" type="datetimeFigureOut">
              <a:rPr lang="en-AU" smtClean="0"/>
              <a:t>21/12/15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FE8BA-78E0-4A54-BFD5-3B68F9B4F1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5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 might equally blame older Australians but that would be politically incorrect compared to the</a:t>
            </a:r>
            <a:r>
              <a:rPr lang="en-AU" baseline="0" dirty="0" smtClean="0"/>
              <a:t> easier target of blaming migrants.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FE8BA-78E0-4A54-BFD5-3B68F9B4F1F7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42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3576-76D7-4664-A31B-042D06121FD5}" type="datetimeFigureOut">
              <a:rPr lang="en-AU" smtClean="0"/>
              <a:pPr/>
              <a:t>21/12/15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E3F3-9949-48FB-A985-74F6C8AA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8177" y="219594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latin typeface="Arial Narrow" panose="020B0606020202030204" pitchFamily="34" charset="0"/>
              </a:rPr>
              <a:t>International Migration and Employment in Australia</a:t>
            </a:r>
            <a:endParaRPr lang="en-AU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3977" y="4293096"/>
            <a:ext cx="6400800" cy="22070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b="1" dirty="0" smtClean="0">
                <a:latin typeface="Arial Narrow" pitchFamily="34" charset="0"/>
              </a:rPr>
              <a:t>Peter McDonald</a:t>
            </a:r>
            <a:endParaRPr lang="en-AU" altLang="en-US" b="1" dirty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AU" altLang="en-US" b="1" dirty="0" smtClean="0">
                <a:latin typeface="Arial Narrow" pitchFamily="34" charset="0"/>
              </a:rPr>
              <a:t>Crawford School of Public Policy</a:t>
            </a:r>
          </a:p>
          <a:p>
            <a:pPr marL="0" indent="0" algn="ctr">
              <a:buNone/>
            </a:pPr>
            <a:r>
              <a:rPr lang="en-AU" altLang="en-US" b="1" dirty="0" smtClean="0">
                <a:latin typeface="Arial Narrow" pitchFamily="34" charset="0"/>
              </a:rPr>
              <a:t>The Australian National University</a:t>
            </a:r>
          </a:p>
          <a:p>
            <a:pPr marL="0" indent="0" algn="ctr">
              <a:buNone/>
            </a:pPr>
            <a:endParaRPr lang="en-AU" altLang="en-US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AU" altLang="en-US" sz="2600" b="1" dirty="0" smtClean="0">
                <a:latin typeface="Arial Narrow" pitchFamily="34" charset="0"/>
              </a:rPr>
              <a:t>2015 Graeme Hugo Colloquium</a:t>
            </a:r>
          </a:p>
          <a:p>
            <a:pPr marL="0" indent="0" algn="ctr">
              <a:buNone/>
            </a:pPr>
            <a:r>
              <a:rPr lang="en-AU" altLang="en-US" sz="2600" b="1" dirty="0" smtClean="0">
                <a:latin typeface="Arial Narrow" pitchFamily="34" charset="0"/>
              </a:rPr>
              <a:t>Australian Population Association</a:t>
            </a:r>
          </a:p>
          <a:p>
            <a:pPr marL="0" indent="0" algn="ctr">
              <a:buNone/>
            </a:pPr>
            <a:r>
              <a:rPr lang="en-AU" altLang="en-US" sz="2600" b="1" dirty="0" smtClean="0">
                <a:latin typeface="Arial Narrow" pitchFamily="34" charset="0"/>
              </a:rPr>
              <a:t>2 December 2015</a:t>
            </a:r>
            <a:endParaRPr lang="en-AU" altLang="en-US" sz="2600" dirty="0" smtClean="0"/>
          </a:p>
          <a:p>
            <a:endParaRPr lang="en-AU" dirty="0"/>
          </a:p>
        </p:txBody>
      </p:sp>
      <p:pic>
        <p:nvPicPr>
          <p:cNvPr id="4" name="Picture 7" descr="CEPAR+Name_Vertical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724"/>
            <a:ext cx="2822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0"/>
            <a:ext cx="39655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6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en-AU" sz="3600" b="1" dirty="0">
                <a:latin typeface="Arial Narrow" panose="020B0606020202030204" pitchFamily="34" charset="0"/>
              </a:rPr>
              <a:t>This is a </a:t>
            </a:r>
            <a:r>
              <a:rPr lang="en-AU" sz="3600" b="1" dirty="0" smtClean="0">
                <a:latin typeface="Arial Narrow" panose="020B0606020202030204" pitchFamily="34" charset="0"/>
              </a:rPr>
              <a:t>more relevant </a:t>
            </a:r>
            <a:r>
              <a:rPr lang="en-AU" sz="3600" b="1" dirty="0">
                <a:latin typeface="Arial Narrow" panose="020B060602020203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>
                <a:latin typeface="Arial Narrow" panose="020B0606020202030204" pitchFamily="34" charset="0"/>
              </a:rPr>
              <a:t>The issue is that migrants with 5-10 years of experience will normally be better skilled for positions in Australia than recent Australian graduates.</a:t>
            </a:r>
          </a:p>
          <a:p>
            <a:endParaRPr lang="en-AU" sz="1000" dirty="0" smtClean="0">
              <a:latin typeface="Arial Narrow" panose="020B0606020202030204" pitchFamily="34" charset="0"/>
            </a:endParaRPr>
          </a:p>
          <a:p>
            <a:r>
              <a:rPr lang="en-AU" sz="2800" dirty="0">
                <a:latin typeface="Arial Narrow" panose="020B0606020202030204" pitchFamily="34" charset="0"/>
              </a:rPr>
              <a:t>Fields where this </a:t>
            </a:r>
            <a:r>
              <a:rPr lang="en-AU" sz="2800" dirty="0" smtClean="0">
                <a:latin typeface="Arial Narrow" panose="020B0606020202030204" pitchFamily="34" charset="0"/>
              </a:rPr>
              <a:t>may </a:t>
            </a:r>
            <a:r>
              <a:rPr lang="en-AU" sz="2800" dirty="0">
                <a:latin typeface="Arial Narrow" panose="020B0606020202030204" pitchFamily="34" charset="0"/>
              </a:rPr>
              <a:t>occur are academia, nursing and IT. On the basis of the selection criteria, the migrant is undoubtedly better qualified.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What weight should be given to the notion of international labour markets?</a:t>
            </a:r>
          </a:p>
          <a:p>
            <a:pPr lvl="1"/>
            <a:r>
              <a:rPr lang="en-AU" sz="2400" dirty="0">
                <a:latin typeface="Arial Narrow" panose="020B0606020202030204" pitchFamily="34" charset="0"/>
              </a:rPr>
              <a:t>Do the migrants have a commitment to Australia and an interest in Australian issues</a:t>
            </a:r>
            <a:r>
              <a:rPr lang="en-AU" sz="2400" dirty="0" smtClean="0">
                <a:latin typeface="Arial Narrow" panose="020B0606020202030204" pitchFamily="34" charset="0"/>
              </a:rPr>
              <a:t>?</a:t>
            </a:r>
          </a:p>
          <a:p>
            <a:pPr marL="457200" lvl="1" indent="0">
              <a:buNone/>
            </a:pPr>
            <a:endParaRPr lang="en-AU" sz="1000" dirty="0">
              <a:latin typeface="Arial Narrow" panose="020B0606020202030204" pitchFamily="34" charset="0"/>
            </a:endParaRPr>
          </a:p>
          <a:p>
            <a:r>
              <a:rPr lang="en-AU" sz="2800" dirty="0" smtClean="0">
                <a:latin typeface="Arial Narrow" panose="020B0606020202030204" pitchFamily="34" charset="0"/>
              </a:rPr>
              <a:t>The long-term interests of these industries need to be cognisant of investing in the young Australian graduate.</a:t>
            </a:r>
          </a:p>
          <a:p>
            <a:endParaRPr lang="en-A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1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Arial Narrow" panose="020B0606020202030204" pitchFamily="34" charset="0"/>
              </a:rPr>
              <a:t>Academics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062800"/>
              </p:ext>
            </p:extLst>
          </p:nvPr>
        </p:nvGraphicFramePr>
        <p:xfrm>
          <a:off x="467544" y="1052736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36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latin typeface="Arial Narrow" panose="020B0606020202030204" pitchFamily="34" charset="0"/>
              </a:rPr>
              <a:t>Do migrants provide a demographic bonus by increasing the proportion of the population in the labour force ages?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1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404664"/>
            <a:ext cx="8229600" cy="92211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latin typeface="Arial Narrow" panose="020B0606020202030204" pitchFamily="34" charset="0"/>
                <a:ea typeface="MS Mincho" pitchFamily="49" charset="-128"/>
                <a:cs typeface="Times New Roman" pitchFamily="18" charset="0"/>
              </a:rPr>
              <a:t>Population outcomes for Australia with varying levels of net overseas migration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833382"/>
              </p:ext>
            </p:extLst>
          </p:nvPr>
        </p:nvGraphicFramePr>
        <p:xfrm>
          <a:off x="2843808" y="1916832"/>
          <a:ext cx="4277596" cy="387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97"/>
                <a:gridCol w="1425597"/>
                <a:gridCol w="1426402"/>
              </a:tblGrid>
              <a:tr h="139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of Net Overseas Migration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 Cent of Population Aged 15-64, 2053</a:t>
                      </a:r>
                      <a:endParaRPr lang="en-A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(%)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 cent of Population Aged 65 and Over, 2053 (%)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47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28.4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47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100,000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58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25.2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47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180,000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23.4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47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300,000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21.2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47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47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level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</a:t>
                      </a:r>
                      <a:endParaRPr lang="en-A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14.0</a:t>
                      </a:r>
                      <a:endParaRPr lang="en-A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12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latin typeface="Arial Narrow" panose="020B0606020202030204" pitchFamily="34" charset="0"/>
                <a:ea typeface="MS Mincho" pitchFamily="49" charset="-128"/>
                <a:cs typeface="Times New Roman" pitchFamily="18" charset="0"/>
              </a:rPr>
              <a:t>Labour</a:t>
            </a:r>
            <a:r>
              <a:rPr lang="en-US" altLang="ja-JP" sz="3600" b="1" dirty="0" smtClean="0">
                <a:latin typeface="Arial Narrow" panose="020B0606020202030204" pitchFamily="34" charset="0"/>
                <a:ea typeface="MS Mincho" pitchFamily="49" charset="-128"/>
                <a:cs typeface="Times New Roman" pitchFamily="18" charset="0"/>
              </a:rPr>
              <a:t> force </a:t>
            </a:r>
            <a:r>
              <a:rPr lang="en-US" altLang="ja-JP" sz="3600" b="1" dirty="0">
                <a:latin typeface="Arial Narrow" panose="020B0606020202030204" pitchFamily="34" charset="0"/>
                <a:ea typeface="MS Mincho" pitchFamily="49" charset="-128"/>
                <a:cs typeface="Times New Roman" pitchFamily="18" charset="0"/>
              </a:rPr>
              <a:t>outcomes for Australia with varying levels of net overseas migration</a:t>
            </a:r>
            <a:endParaRPr lang="en-AU" sz="3600" dirty="0"/>
          </a:p>
          <a:p>
            <a:endParaRPr lang="en-AU" sz="3600" b="1" dirty="0">
              <a:latin typeface="Arial Narrow" panose="020B0606020202030204" pitchFamily="34" charset="0"/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8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558924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Migrants a</a:t>
            </a:r>
            <a:r>
              <a:rPr lang="en-US" b="1" dirty="0" smtClean="0"/>
              <a:t>ssumed to have </a:t>
            </a:r>
            <a:r>
              <a:rPr lang="en-US" b="1" dirty="0"/>
              <a:t>Australian </a:t>
            </a:r>
            <a:r>
              <a:rPr lang="en-US" b="1" dirty="0" err="1"/>
              <a:t>l</a:t>
            </a:r>
            <a:r>
              <a:rPr lang="en-US" b="1" dirty="0" err="1" smtClean="0"/>
              <a:t>abour</a:t>
            </a:r>
            <a:r>
              <a:rPr lang="en-US" b="1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haracteristics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392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smtClean="0">
                <a:latin typeface="Arial Narrow" panose="020B0606020202030204" pitchFamily="34" charset="0"/>
              </a:rPr>
              <a:t>GDP per capita growth rate</a:t>
            </a:r>
            <a:r>
              <a:rPr lang="en-AU" sz="3600" smtClean="0">
                <a:latin typeface="Arial Narrow" panose="020B0606020202030204" pitchFamily="34" charset="0"/>
              </a:rPr>
              <a:t/>
            </a:r>
            <a:br>
              <a:rPr lang="en-AU" sz="3600" smtClean="0">
                <a:latin typeface="Arial Narrow" panose="020B0606020202030204" pitchFamily="34" charset="0"/>
              </a:rPr>
            </a:br>
            <a:r>
              <a:rPr lang="en-AU" sz="2800" b="1" smtClean="0">
                <a:latin typeface="Arial Narrow" panose="020B0606020202030204" pitchFamily="34" charset="0"/>
              </a:rPr>
              <a:t>under different levels of net overseas migration</a:t>
            </a:r>
            <a:endParaRPr lang="en-AU" sz="2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mtClean="0"/>
              <a:t>a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7240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6194" y="6093296"/>
            <a:ext cx="325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Migrants have same productivity</a:t>
            </a:r>
          </a:p>
          <a:p>
            <a:r>
              <a:rPr lang="en-AU" dirty="0"/>
              <a:t>a</a:t>
            </a:r>
            <a:r>
              <a:rPr lang="en-AU" dirty="0" smtClean="0"/>
              <a:t>s other Australians: 1.6%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6093296"/>
            <a:ext cx="351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Migrants have higher productivity</a:t>
            </a:r>
          </a:p>
          <a:p>
            <a:r>
              <a:rPr lang="en-AU" dirty="0" smtClean="0"/>
              <a:t>than other Australians: 2.0% v 1.6%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17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latin typeface="Arial Narrow" panose="020B0606020202030204" pitchFamily="34" charset="0"/>
              </a:rPr>
              <a:t>New permanent migrants are increasingly sourced from among temporary migrants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9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48680"/>
            <a:ext cx="88296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8883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4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smtClean="0">
                <a:latin typeface="Arial Narrow" panose="020B0606020202030204" pitchFamily="34" charset="0"/>
              </a:rPr>
              <a:t>Conversions from 457 to PR:</a:t>
            </a:r>
            <a:br>
              <a:rPr lang="en-AU" sz="3600" b="1" smtClean="0">
                <a:latin typeface="Arial Narrow" panose="020B0606020202030204" pitchFamily="34" charset="0"/>
              </a:rPr>
            </a:br>
            <a:r>
              <a:rPr lang="en-AU" sz="3600" b="1" smtClean="0">
                <a:latin typeface="Arial Narrow" panose="020B0606020202030204" pitchFamily="34" charset="0"/>
              </a:rPr>
              <a:t>‘try before you buy’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0871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8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2564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smtClean="0">
                <a:latin typeface="Arial Narrow" panose="020B0606020202030204" pitchFamily="34" charset="0"/>
              </a:rPr>
              <a:t>McDonald, P. 2015. International migration and employment in Australia. </a:t>
            </a:r>
            <a:r>
              <a:rPr lang="en-AU" sz="2800" i="1" smtClean="0">
                <a:latin typeface="Arial Narrow" panose="020B0606020202030204" pitchFamily="34" charset="0"/>
              </a:rPr>
              <a:t>Population Review</a:t>
            </a:r>
            <a:r>
              <a:rPr lang="en-AU" sz="2800" smtClean="0">
                <a:latin typeface="Arial Narrow" panose="020B0606020202030204" pitchFamily="34" charset="0"/>
              </a:rPr>
              <a:t>. 54(2): 1-12</a:t>
            </a:r>
            <a:endParaRPr lang="en-A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2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Arial Narrow" panose="020B0606020202030204" pitchFamily="34" charset="0"/>
              </a:rPr>
              <a:t>Conclusion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AU" sz="2800" dirty="0">
                <a:latin typeface="Arial Narrow" panose="020B0606020202030204" pitchFamily="34" charset="0"/>
              </a:rPr>
              <a:t>G</a:t>
            </a:r>
            <a:r>
              <a:rPr lang="en-AU" sz="2800" dirty="0" smtClean="0">
                <a:latin typeface="Arial Narrow" panose="020B0606020202030204" pitchFamily="34" charset="0"/>
              </a:rPr>
              <a:t>rowth in employment in Australia is contingent on the recruitment of skilled immigrants and the 457 visa now plays the central role in this process.</a:t>
            </a:r>
          </a:p>
          <a:p>
            <a:endParaRPr lang="en-AU" sz="1000" dirty="0">
              <a:latin typeface="Arial Narrow" panose="020B0606020202030204" pitchFamily="34" charset="0"/>
            </a:endParaRPr>
          </a:p>
          <a:p>
            <a:r>
              <a:rPr lang="en-AU" sz="2800" dirty="0" smtClean="0">
                <a:latin typeface="Arial Narrow" panose="020B0606020202030204" pitchFamily="34" charset="0"/>
              </a:rPr>
              <a:t>Lifting the shackles on the 457 visa while improving its integrity is important to the health of the Australian economy.</a:t>
            </a:r>
          </a:p>
          <a:p>
            <a:endParaRPr lang="en-AU" sz="2800" dirty="0">
              <a:latin typeface="Arial Narrow" panose="020B0606020202030204" pitchFamily="34" charset="0"/>
            </a:endParaRPr>
          </a:p>
          <a:p>
            <a:r>
              <a:rPr lang="en-AU" sz="2400" dirty="0" smtClean="0">
                <a:latin typeface="Arial Narrow" panose="020B0606020202030204" pitchFamily="34" charset="0"/>
              </a:rPr>
              <a:t>John </a:t>
            </a:r>
            <a:r>
              <a:rPr lang="en-AU" sz="2400" dirty="0" err="1" smtClean="0">
                <a:latin typeface="Arial Narrow" panose="020B0606020202030204" pitchFamily="34" charset="0"/>
              </a:rPr>
              <a:t>Azarias</a:t>
            </a:r>
            <a:r>
              <a:rPr lang="en-AU" sz="2400" dirty="0" smtClean="0">
                <a:latin typeface="Arial Narrow" panose="020B0606020202030204" pitchFamily="34" charset="0"/>
              </a:rPr>
              <a:t>, Jenny Lambert, Peter McDonald and Katie </a:t>
            </a:r>
            <a:r>
              <a:rPr lang="en-AU" sz="2400" dirty="0" err="1" smtClean="0">
                <a:latin typeface="Arial Narrow" panose="020B0606020202030204" pitchFamily="34" charset="0"/>
              </a:rPr>
              <a:t>Malyon</a:t>
            </a:r>
            <a:r>
              <a:rPr lang="en-AU" sz="2400" dirty="0" smtClean="0">
                <a:latin typeface="Arial Narrow" panose="020B0606020202030204" pitchFamily="34" charset="0"/>
              </a:rPr>
              <a:t>. 2014. </a:t>
            </a:r>
            <a:r>
              <a:rPr lang="en-AU" sz="2400" i="1" dirty="0" smtClean="0">
                <a:latin typeface="Arial Narrow" panose="020B0606020202030204" pitchFamily="34" charset="0"/>
              </a:rPr>
              <a:t>Robust New Foundations: A Streamlined, Transparent and Responsive System for the 457 Visa Programme</a:t>
            </a:r>
            <a:r>
              <a:rPr lang="en-AU" sz="2400" dirty="0" smtClean="0">
                <a:latin typeface="Arial Narrow" panose="020B0606020202030204" pitchFamily="34" charset="0"/>
              </a:rPr>
              <a:t>. Available from the Department of Immigration and Border Protection, </a:t>
            </a:r>
            <a:r>
              <a:rPr lang="en-AU" sz="2400" dirty="0">
                <a:latin typeface="Arial Narrow" panose="020B0606020202030204" pitchFamily="34" charset="0"/>
              </a:rPr>
              <a:t>C</a:t>
            </a:r>
            <a:r>
              <a:rPr lang="en-AU" sz="2400" dirty="0" smtClean="0">
                <a:latin typeface="Arial Narrow" panose="020B0606020202030204" pitchFamily="34" charset="0"/>
              </a:rPr>
              <a:t>anberra.</a:t>
            </a:r>
            <a:endParaRPr lang="en-A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latin typeface="Arial Narrow" panose="020B0606020202030204" pitchFamily="34" charset="0"/>
              </a:rPr>
              <a:t>Are migrants getting all the jobs and displacing Australia workers?</a:t>
            </a:r>
            <a:endParaRPr lang="en-A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5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Arial Narrow" panose="020B0606020202030204" pitchFamily="34" charset="0"/>
              </a:rPr>
              <a:t>Summary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sz="1600" dirty="0" smtClean="0">
              <a:latin typeface="Arial Narrow" panose="020B0606020202030204" pitchFamily="34" charset="0"/>
            </a:endParaRPr>
          </a:p>
          <a:p>
            <a:endParaRPr lang="en-AU" sz="1600" dirty="0">
              <a:latin typeface="Arial Narrow" panose="020B0606020202030204" pitchFamily="34" charset="0"/>
            </a:endParaRPr>
          </a:p>
          <a:p>
            <a:endParaRPr lang="en-AU" sz="1600" dirty="0" smtClean="0">
              <a:latin typeface="Arial Narrow" panose="020B0606020202030204" pitchFamily="34" charset="0"/>
            </a:endParaRPr>
          </a:p>
          <a:p>
            <a:endParaRPr lang="en-AU" sz="1600" dirty="0" smtClean="0">
              <a:latin typeface="Arial Narrow" panose="020B0606020202030204" pitchFamily="34" charset="0"/>
            </a:endParaRPr>
          </a:p>
          <a:p>
            <a:endParaRPr lang="en-AU" sz="1600" dirty="0">
              <a:latin typeface="Arial Narrow" panose="020B0606020202030204" pitchFamily="34" charset="0"/>
            </a:endParaRPr>
          </a:p>
          <a:p>
            <a:endParaRPr lang="en-AU" sz="1600" dirty="0" smtClean="0">
              <a:latin typeface="Arial Narrow" panose="020B0606020202030204" pitchFamily="34" charset="0"/>
            </a:endParaRPr>
          </a:p>
          <a:p>
            <a:r>
              <a:rPr lang="en-AU" sz="1600" dirty="0" smtClean="0">
                <a:latin typeface="Arial Narrow" panose="020B0606020202030204" pitchFamily="34" charset="0"/>
              </a:rPr>
              <a:t>Non-migrant = a person present in Australia in June 2009</a:t>
            </a:r>
          </a:p>
          <a:p>
            <a:endParaRPr lang="en-A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36823"/>
              </p:ext>
            </p:extLst>
          </p:nvPr>
        </p:nvGraphicFramePr>
        <p:xfrm>
          <a:off x="1043608" y="1988840"/>
          <a:ext cx="6600056" cy="303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847528"/>
              </a:tblGrid>
              <a:tr h="745232">
                <a:tc gridSpan="2"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Increase</a:t>
                      </a:r>
                      <a:r>
                        <a:rPr lang="en-AU" sz="2400" baseline="0" dirty="0" smtClean="0">
                          <a:latin typeface="Arial Narrow" panose="020B0606020202030204" pitchFamily="34" charset="0"/>
                        </a:rPr>
                        <a:t> in employment</a:t>
                      </a:r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AU" sz="2400" baseline="0" dirty="0" smtClean="0">
                          <a:latin typeface="Arial Narrow" panose="020B0606020202030204" pitchFamily="34" charset="0"/>
                        </a:rPr>
                        <a:t> 2009 to 2014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Non-migrants aged less than 55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-137,000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Non-migrants aged 55</a:t>
                      </a:r>
                      <a:r>
                        <a:rPr lang="en-AU" sz="2400" baseline="0" dirty="0" smtClean="0">
                          <a:latin typeface="Arial Narrow" panose="020B0606020202030204" pitchFamily="34" charset="0"/>
                        </a:rPr>
                        <a:t> and over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329,000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Migrants,</a:t>
                      </a:r>
                      <a:r>
                        <a:rPr lang="en-AU" sz="2400" baseline="0" dirty="0" smtClean="0">
                          <a:latin typeface="Arial Narrow" panose="020B0606020202030204" pitchFamily="34" charset="0"/>
                        </a:rPr>
                        <a:t> 2009 to 2014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603,000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TOTAL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 Narrow" panose="020B0606020202030204" pitchFamily="34" charset="0"/>
                        </a:rPr>
                        <a:t>795,000</a:t>
                      </a:r>
                      <a:endParaRPr lang="en-A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8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1622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2800" dirty="0">
                <a:latin typeface="Arial Narrow" panose="020B0606020202030204" pitchFamily="34" charset="0"/>
              </a:rPr>
              <a:t>8</a:t>
            </a:r>
            <a:r>
              <a:rPr lang="en-AU" sz="2800" dirty="0" smtClean="0">
                <a:latin typeface="Arial Narrow" panose="020B0606020202030204" pitchFamily="34" charset="0"/>
              </a:rPr>
              <a:t>0% of additional jobs from 2009 to 2014 were in seven of the 19 major industry categories (table)</a:t>
            </a:r>
            <a:br>
              <a:rPr lang="en-AU" sz="2800" dirty="0" smtClean="0">
                <a:latin typeface="Arial Narrow" panose="020B0606020202030204" pitchFamily="34" charset="0"/>
              </a:rPr>
            </a:br>
            <a:r>
              <a:rPr lang="en-AU" sz="2800" dirty="0" smtClean="0">
                <a:latin typeface="Arial Narrow" panose="020B0606020202030204" pitchFamily="34" charset="0"/>
              </a:rPr>
              <a:t/>
            </a:r>
            <a:br>
              <a:rPr lang="en-AU" sz="2800" dirty="0" smtClean="0">
                <a:latin typeface="Arial Narrow" panose="020B0606020202030204" pitchFamily="34" charset="0"/>
              </a:rPr>
            </a:br>
            <a:r>
              <a:rPr lang="en-AU" sz="2800" dirty="0" smtClean="0">
                <a:latin typeface="Arial Narrow" panose="020B0606020202030204" pitchFamily="34" charset="0"/>
              </a:rPr>
              <a:t>Almost 40% were in Health, Social and Education</a:t>
            </a:r>
            <a:endParaRPr lang="en-A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180544"/>
              </p:ext>
            </p:extLst>
          </p:nvPr>
        </p:nvGraphicFramePr>
        <p:xfrm>
          <a:off x="467544" y="2708920"/>
          <a:ext cx="8229600" cy="388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2664296"/>
                <a:gridCol w="188255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Industry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Additional employment</a:t>
                      </a:r>
                    </a:p>
                    <a:p>
                      <a:pPr algn="ctr"/>
                      <a:r>
                        <a:rPr lang="en-AU" dirty="0" smtClean="0"/>
                        <a:t>2009-2014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Annual</a:t>
                      </a:r>
                      <a:r>
                        <a:rPr lang="en-AU" baseline="0" dirty="0" smtClean="0"/>
                        <a:t> r</a:t>
                      </a:r>
                      <a:r>
                        <a:rPr lang="en-AU" dirty="0" smtClean="0"/>
                        <a:t>ate of growth of industry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Health Care and Social Services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193,000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3.0%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Education</a:t>
                      </a:r>
                      <a:r>
                        <a:rPr lang="en-AU" baseline="0" dirty="0" smtClean="0"/>
                        <a:t> and Training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113,000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2.6%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Mining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110,000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10.8%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Other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65,000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1.4%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Accommodation and Food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59,000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Administration and Support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54,000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2.9%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Rental, Hiring and Real Estate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48,000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4.7%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795,000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1.4%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03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3200" b="1" dirty="0" smtClean="0">
                <a:latin typeface="Arial Narrow" panose="020B0606020202030204" pitchFamily="34" charset="0"/>
              </a:rPr>
              <a:t>932,000 migrants and older people got the jobs but did they force more Australians into unemployment?</a:t>
            </a:r>
            <a:endParaRPr lang="en-A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AU" sz="2800" dirty="0" smtClean="0">
              <a:latin typeface="Arial Narrow" panose="020B0606020202030204" pitchFamily="34" charset="0"/>
            </a:endParaRPr>
          </a:p>
          <a:p>
            <a:endParaRPr lang="en-AU" sz="2800" dirty="0">
              <a:latin typeface="Arial Narrow" panose="020B0606020202030204" pitchFamily="34" charset="0"/>
            </a:endParaRPr>
          </a:p>
          <a:p>
            <a:endParaRPr lang="en-A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AU" sz="2400" dirty="0" smtClean="0">
                <a:latin typeface="Arial Narrow" panose="020B0606020202030204" pitchFamily="34" charset="0"/>
              </a:rPr>
              <a:t>Note: the numbers in the table may include unemployed migrants as well as non-migrants</a:t>
            </a:r>
            <a:endParaRPr lang="en-AU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9268"/>
              </p:ext>
            </p:extLst>
          </p:nvPr>
        </p:nvGraphicFramePr>
        <p:xfrm>
          <a:off x="1475656" y="2132856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6272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Change in Unemployment</a:t>
                      </a:r>
                      <a:r>
                        <a:rPr lang="en-AU" baseline="0" dirty="0" smtClean="0"/>
                        <a:t> of Persons Seeking Full-time Work: 2009-2014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Men aged less than 55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-10,700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Women aged less than 15-34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4,500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Women</a:t>
                      </a:r>
                      <a:r>
                        <a:rPr lang="en-AU" baseline="0" dirty="0" smtClean="0"/>
                        <a:t> aged 35-54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17,400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r>
                        <a:rPr lang="en-AU" baseline="0" dirty="0" smtClean="0"/>
                        <a:t> (aged less than 55)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11,200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6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Arial Narrow" panose="020B0606020202030204" pitchFamily="34" charset="0"/>
              </a:rPr>
              <a:t>Summary</a:t>
            </a:r>
            <a:endParaRPr lang="en-AU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endParaRPr lang="en-AU" sz="1000" dirty="0">
              <a:latin typeface="Arial Narrow" panose="020B0606020202030204" pitchFamily="34" charset="0"/>
            </a:endParaRPr>
          </a:p>
          <a:p>
            <a:r>
              <a:rPr lang="en-AU" sz="2800" dirty="0" smtClean="0">
                <a:latin typeface="Arial Narrow" panose="020B0606020202030204" pitchFamily="34" charset="0"/>
              </a:rPr>
              <a:t>Unemployment is not about Australians losing out in competition with migrants (or with older Australians).</a:t>
            </a:r>
          </a:p>
          <a:p>
            <a:endParaRPr lang="en-AU" sz="1000" dirty="0" smtClean="0">
              <a:latin typeface="Arial Narrow" panose="020B0606020202030204" pitchFamily="34" charset="0"/>
            </a:endParaRPr>
          </a:p>
          <a:p>
            <a:r>
              <a:rPr lang="en-AU" sz="2800" dirty="0" smtClean="0">
                <a:latin typeface="Arial Narrow" panose="020B0606020202030204" pitchFamily="34" charset="0"/>
              </a:rPr>
              <a:t>Unemployment is about the skill levels of unemployed people and it is a long-term issue. The same numbers of unemployed were there five years ago before the migrants came. Blaming migrants draws attention away from the real issue. </a:t>
            </a:r>
          </a:p>
          <a:p>
            <a:endParaRPr lang="en-A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2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AU" sz="2800" dirty="0">
                <a:latin typeface="Arial Narrow" panose="020B0606020202030204" pitchFamily="34" charset="0"/>
              </a:rPr>
              <a:t>Do international students and working holiday makers push </a:t>
            </a:r>
            <a:r>
              <a:rPr lang="en-AU" sz="2800" dirty="0" smtClean="0">
                <a:latin typeface="Arial Narrow" panose="020B0606020202030204" pitchFamily="34" charset="0"/>
              </a:rPr>
              <a:t>young Australians </a:t>
            </a:r>
            <a:r>
              <a:rPr lang="en-AU" sz="2800" dirty="0">
                <a:latin typeface="Arial Narrow" panose="020B0606020202030204" pitchFamily="34" charset="0"/>
              </a:rPr>
              <a:t>into unemployment?</a:t>
            </a:r>
            <a:br>
              <a:rPr lang="en-AU" sz="2800" dirty="0">
                <a:latin typeface="Arial Narrow" panose="020B0606020202030204" pitchFamily="34" charset="0"/>
              </a:rPr>
            </a:br>
            <a:endParaRPr lang="en-AU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22228"/>
              </p:ext>
            </p:extLst>
          </p:nvPr>
        </p:nvGraphicFramePr>
        <p:xfrm>
          <a:off x="447655" y="1340768"/>
          <a:ext cx="8502153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7253"/>
                <a:gridCol w="1944900"/>
              </a:tblGrid>
              <a:tr h="154816">
                <a:tc>
                  <a:txBody>
                    <a:bodyPr/>
                    <a:lstStyle/>
                    <a:p>
                      <a:r>
                        <a:rPr lang="en-AU" dirty="0" smtClean="0"/>
                        <a:t>Persons Aged Less than 25 , June 2014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Number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Unemployed and looking for full-time work,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not in full-time education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129,000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/>
                        <a:t>84,000 males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 smtClean="0"/>
                        <a:t>45,000 female</a:t>
                      </a:r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Employed part-time (may include international students &amp; WHM)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940,000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International students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340,000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Working Holiday makers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151,000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221088"/>
            <a:ext cx="87078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atin typeface="Arial Narrow" panose="020B0606020202030204" pitchFamily="34" charset="0"/>
              </a:rPr>
              <a:t>The nature of work at young ages has changed. In 1984, 80% of </a:t>
            </a:r>
          </a:p>
          <a:p>
            <a:r>
              <a:rPr lang="en-AU" sz="2800" dirty="0" smtClean="0">
                <a:latin typeface="Arial Narrow" panose="020B0606020202030204" pitchFamily="34" charset="0"/>
              </a:rPr>
              <a:t>employed 15-24 year olds worked full-time</a:t>
            </a:r>
            <a:r>
              <a:rPr lang="en-AU" sz="2800" dirty="0">
                <a:latin typeface="Arial Narrow" panose="020B0606020202030204" pitchFamily="34" charset="0"/>
              </a:rPr>
              <a:t> </a:t>
            </a:r>
            <a:r>
              <a:rPr lang="en-AU" sz="2800" dirty="0" smtClean="0">
                <a:latin typeface="Arial Narrow" panose="020B0606020202030204" pitchFamily="34" charset="0"/>
              </a:rPr>
              <a:t>compared with 47% in</a:t>
            </a:r>
          </a:p>
          <a:p>
            <a:r>
              <a:rPr lang="en-AU" sz="2800" dirty="0" smtClean="0">
                <a:latin typeface="Arial Narrow" panose="020B0606020202030204" pitchFamily="34" charset="0"/>
              </a:rPr>
              <a:t>2014.</a:t>
            </a:r>
            <a:r>
              <a:rPr lang="en-AU" sz="2800" dirty="0">
                <a:latin typeface="Arial Narrow" panose="020B0606020202030204" pitchFamily="34" charset="0"/>
              </a:rPr>
              <a:t> </a:t>
            </a:r>
            <a:r>
              <a:rPr lang="en-AU" sz="2800" dirty="0" smtClean="0">
                <a:latin typeface="Arial Narrow" panose="020B0606020202030204" pitchFamily="34" charset="0"/>
              </a:rPr>
              <a:t>Full-time work in these ages, especially for men, has</a:t>
            </a:r>
          </a:p>
          <a:p>
            <a:r>
              <a:rPr lang="en-AU" sz="2800" dirty="0" smtClean="0">
                <a:latin typeface="Arial Narrow" panose="020B0606020202030204" pitchFamily="34" charset="0"/>
              </a:rPr>
              <a:t>become increasingly selective of blue collar work. This is not</a:t>
            </a:r>
          </a:p>
          <a:p>
            <a:r>
              <a:rPr lang="en-AU" sz="2800" dirty="0" smtClean="0">
                <a:latin typeface="Arial Narrow" panose="020B0606020202030204" pitchFamily="34" charset="0"/>
              </a:rPr>
              <a:t>the job market occupied by students and working holiday makers.</a:t>
            </a:r>
            <a:endParaRPr lang="en-A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Do migrants have an advantage over newly-qualified Australian professionals?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92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861</Words>
  <Application>Microsoft Macintosh PowerPoint</Application>
  <PresentationFormat>On-screen Show (4:3)</PresentationFormat>
  <Paragraphs>158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Are migrants getting all the jobs and displacing Australia workers?</vt:lpstr>
      <vt:lpstr>Summary</vt:lpstr>
      <vt:lpstr>80% of additional jobs from 2009 to 2014 were in seven of the 19 major industry categories (table)  Almost 40% were in Health, Social and Education</vt:lpstr>
      <vt:lpstr>932,000 migrants and older people got the jobs but did they force more Australians into unemployment?</vt:lpstr>
      <vt:lpstr>Summary</vt:lpstr>
      <vt:lpstr>Do international students and working holiday makers push young Australians into unemployment? </vt:lpstr>
      <vt:lpstr>Do migrants have an advantage over newly-qualified Australian professionals?</vt:lpstr>
      <vt:lpstr>This is a more relevant question</vt:lpstr>
      <vt:lpstr>Academics</vt:lpstr>
      <vt:lpstr>Do migrants provide a demographic bonus by increasing the proportion of the population in the labour force ages?</vt:lpstr>
      <vt:lpstr>PowerPoint Presentation</vt:lpstr>
      <vt:lpstr>PowerPoint Presentation</vt:lpstr>
      <vt:lpstr>PowerPoint Presentation</vt:lpstr>
      <vt:lpstr>New permanent migrants are increasingly sourced from among temporary migrants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Approaches to Migration to Australia</dc:title>
  <dc:creator>peter.mcdonald</dc:creator>
  <cp:lastModifiedBy>Simon Massey</cp:lastModifiedBy>
  <cp:revision>189</cp:revision>
  <dcterms:created xsi:type="dcterms:W3CDTF">2013-03-05T04:36:05Z</dcterms:created>
  <dcterms:modified xsi:type="dcterms:W3CDTF">2015-12-21T12:07:59Z</dcterms:modified>
</cp:coreProperties>
</file>