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60" r:id="rId1"/>
  </p:sldMasterIdLst>
  <p:handoutMasterIdLst>
    <p:handoutMasterId r:id="rId14"/>
  </p:handoutMasterIdLst>
  <p:sldIdLst>
    <p:sldId id="271" r:id="rId2"/>
    <p:sldId id="286" r:id="rId3"/>
    <p:sldId id="287" r:id="rId4"/>
    <p:sldId id="282" r:id="rId5"/>
    <p:sldId id="285" r:id="rId6"/>
    <p:sldId id="263" r:id="rId7"/>
    <p:sldId id="289" r:id="rId8"/>
    <p:sldId id="273" r:id="rId9"/>
    <p:sldId id="277" r:id="rId10"/>
    <p:sldId id="276" r:id="rId11"/>
    <p:sldId id="278" r:id="rId12"/>
    <p:sldId id="288" r:id="rId13"/>
  </p:sldIdLst>
  <p:sldSz cx="9144000" cy="6858000" type="screen4x3"/>
  <p:notesSz cx="685800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044" autoAdjust="0"/>
    <p:restoredTop sz="94633" autoAdjust="0"/>
  </p:normalViewPr>
  <p:slideViewPr>
    <p:cSldViewPr>
      <p:cViewPr varScale="1">
        <p:scale>
          <a:sx n="112" d="100"/>
          <a:sy n="112" d="100"/>
        </p:scale>
        <p:origin x="162" y="78"/>
      </p:cViewPr>
      <p:guideLst>
        <p:guide orient="horz" pos="2160"/>
        <p:guide pos="2880"/>
      </p:guideLst>
    </p:cSldViewPr>
  </p:slideViewPr>
  <p:outlineViewPr>
    <p:cViewPr>
      <p:scale>
        <a:sx n="33" d="100"/>
        <a:sy n="33" d="100"/>
      </p:scale>
      <p:origin x="0" y="1002"/>
    </p:cViewPr>
  </p:outlineViewPr>
  <p:notesTextViewPr>
    <p:cViewPr>
      <p:scale>
        <a:sx n="1" d="1"/>
        <a:sy n="1" d="1"/>
      </p:scale>
      <p:origin x="0" y="0"/>
    </p:cViewPr>
  </p:notesTextViewPr>
  <p:sorterViewPr>
    <p:cViewPr>
      <p:scale>
        <a:sx n="100" d="100"/>
        <a:sy n="100" d="100"/>
      </p:scale>
      <p:origin x="0" y="0"/>
    </p:cViewPr>
  </p:sorterViewPr>
  <p:gridSpacing cx="75895" cy="7589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3713"/>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93713"/>
          </a:xfrm>
          <a:prstGeom prst="rect">
            <a:avLst/>
          </a:prstGeom>
        </p:spPr>
        <p:txBody>
          <a:bodyPr vert="horz" lIns="91440" tIns="45720" rIns="91440" bIns="45720" rtlCol="0"/>
          <a:lstStyle>
            <a:lvl1pPr algn="r">
              <a:defRPr sz="1200"/>
            </a:lvl1pPr>
          </a:lstStyle>
          <a:p>
            <a:fld id="{C6C7313B-DC4C-41FA-A6DD-212DB32BAFDC}" type="datetimeFigureOut">
              <a:rPr lang="en-AU" smtClean="0"/>
              <a:t>17/06/2016</a:t>
            </a:fld>
            <a:endParaRPr lang="en-AU"/>
          </a:p>
        </p:txBody>
      </p:sp>
      <p:sp>
        <p:nvSpPr>
          <p:cNvPr id="4" name="Footer Placeholder 3"/>
          <p:cNvSpPr>
            <a:spLocks noGrp="1"/>
          </p:cNvSpPr>
          <p:nvPr>
            <p:ph type="ftr" sz="quarter" idx="2"/>
          </p:nvPr>
        </p:nvSpPr>
        <p:spPr>
          <a:xfrm>
            <a:off x="0" y="9378824"/>
            <a:ext cx="2971800" cy="493713"/>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9378824"/>
            <a:ext cx="2971800" cy="493713"/>
          </a:xfrm>
          <a:prstGeom prst="rect">
            <a:avLst/>
          </a:prstGeom>
        </p:spPr>
        <p:txBody>
          <a:bodyPr vert="horz" lIns="91440" tIns="45720" rIns="91440" bIns="45720" rtlCol="0" anchor="b"/>
          <a:lstStyle>
            <a:lvl1pPr algn="r">
              <a:defRPr sz="1200"/>
            </a:lvl1pPr>
          </a:lstStyle>
          <a:p>
            <a:fld id="{7640162B-7DB8-4166-B45E-023BBAD9547D}" type="slidenum">
              <a:rPr lang="en-AU" smtClean="0"/>
              <a:t>‹#›</a:t>
            </a:fld>
            <a:endParaRPr lang="en-AU"/>
          </a:p>
        </p:txBody>
      </p:sp>
    </p:spTree>
    <p:extLst>
      <p:ext uri="{BB962C8B-B14F-4D97-AF65-F5344CB8AC3E}">
        <p14:creationId xmlns:p14="http://schemas.microsoft.com/office/powerpoint/2010/main" val="33378340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1922" name="Rectangle 2"/>
          <p:cNvSpPr>
            <a:spLocks noGrp="1" noChangeArrowheads="1"/>
          </p:cNvSpPr>
          <p:nvPr>
            <p:ph type="ctrTitle"/>
          </p:nvPr>
        </p:nvSpPr>
        <p:spPr>
          <a:xfrm>
            <a:off x="914400" y="685800"/>
            <a:ext cx="7721600" cy="1143000"/>
          </a:xfrm>
        </p:spPr>
        <p:txBody>
          <a:bodyPr/>
          <a:lstStyle>
            <a:lvl1pPr>
              <a:defRPr/>
            </a:lvl1pPr>
          </a:lstStyle>
          <a:p>
            <a:pPr lvl="0"/>
            <a:r>
              <a:rPr lang="en-AU" altLang="en-US" noProof="0" smtClean="0"/>
              <a:t>Click to edit Master title style</a:t>
            </a:r>
          </a:p>
        </p:txBody>
      </p:sp>
      <p:sp>
        <p:nvSpPr>
          <p:cNvPr id="81923" name="Rectangle 3"/>
          <p:cNvSpPr>
            <a:spLocks noGrp="1" noChangeArrowheads="1"/>
          </p:cNvSpPr>
          <p:nvPr>
            <p:ph type="subTitle" idx="1"/>
          </p:nvPr>
        </p:nvSpPr>
        <p:spPr>
          <a:xfrm>
            <a:off x="2133600" y="3886200"/>
            <a:ext cx="6400800" cy="1771651"/>
          </a:xfrm>
        </p:spPr>
        <p:txBody>
          <a:bodyPr/>
          <a:lstStyle>
            <a:lvl1pPr marL="0" indent="0">
              <a:buFont typeface="Monotype Sorts" pitchFamily="2" charset="2"/>
              <a:buNone/>
              <a:defRPr sz="3600"/>
            </a:lvl1pPr>
          </a:lstStyle>
          <a:p>
            <a:pPr lvl="0"/>
            <a:r>
              <a:rPr lang="en-AU" altLang="en-US" noProof="0" smtClean="0"/>
              <a:t>Click to edit Master subtitle style</a:t>
            </a:r>
          </a:p>
        </p:txBody>
      </p:sp>
      <p:sp>
        <p:nvSpPr>
          <p:cNvPr id="81924" name="Rectangle 4"/>
          <p:cNvSpPr>
            <a:spLocks noGrp="1" noChangeArrowheads="1"/>
          </p:cNvSpPr>
          <p:nvPr>
            <p:ph type="dt" sz="half" idx="2"/>
          </p:nvPr>
        </p:nvSpPr>
        <p:spPr>
          <a:xfrm>
            <a:off x="711200" y="6229350"/>
            <a:ext cx="1930400" cy="514351"/>
          </a:xfrm>
        </p:spPr>
        <p:txBody>
          <a:bodyPr/>
          <a:lstStyle>
            <a:lvl1pPr>
              <a:defRPr>
                <a:solidFill>
                  <a:srgbClr val="5E574E"/>
                </a:solidFill>
              </a:defRPr>
            </a:lvl1pPr>
          </a:lstStyle>
          <a:p>
            <a:endParaRPr lang="en-AU" altLang="en-US"/>
          </a:p>
        </p:txBody>
      </p:sp>
      <p:sp>
        <p:nvSpPr>
          <p:cNvPr id="81925" name="Rectangle 5"/>
          <p:cNvSpPr>
            <a:spLocks noGrp="1" noChangeArrowheads="1"/>
          </p:cNvSpPr>
          <p:nvPr>
            <p:ph type="ftr" sz="quarter" idx="3"/>
          </p:nvPr>
        </p:nvSpPr>
        <p:spPr>
          <a:xfrm>
            <a:off x="3149600" y="6229350"/>
            <a:ext cx="2844800" cy="514351"/>
          </a:xfrm>
        </p:spPr>
        <p:txBody>
          <a:bodyPr/>
          <a:lstStyle>
            <a:lvl1pPr>
              <a:defRPr>
                <a:solidFill>
                  <a:srgbClr val="5E574E"/>
                </a:solidFill>
              </a:defRPr>
            </a:lvl1pPr>
          </a:lstStyle>
          <a:p>
            <a:endParaRPr lang="en-AU" altLang="en-US"/>
          </a:p>
        </p:txBody>
      </p:sp>
      <p:sp>
        <p:nvSpPr>
          <p:cNvPr id="81926" name="Rectangle 6"/>
          <p:cNvSpPr>
            <a:spLocks noGrp="1" noChangeArrowheads="1"/>
          </p:cNvSpPr>
          <p:nvPr>
            <p:ph type="sldNum" sz="quarter" idx="4"/>
          </p:nvPr>
        </p:nvSpPr>
        <p:spPr>
          <a:xfrm>
            <a:off x="7092950" y="6092826"/>
            <a:ext cx="1828800" cy="514351"/>
          </a:xfrm>
        </p:spPr>
        <p:txBody>
          <a:bodyPr/>
          <a:lstStyle>
            <a:lvl1pPr>
              <a:defRPr>
                <a:solidFill>
                  <a:srgbClr val="5E574E"/>
                </a:solidFill>
              </a:defRPr>
            </a:lvl1pPr>
          </a:lstStyle>
          <a:p>
            <a:fld id="{A3DA3D9B-5BD8-4F6E-9878-7CADF721068B}" type="slidenum">
              <a:rPr lang="en-AU" altLang="en-US"/>
              <a:pPr/>
              <a:t>‹#›</a:t>
            </a:fld>
            <a:endParaRPr lang="en-AU" altLang="en-US"/>
          </a:p>
        </p:txBody>
      </p:sp>
    </p:spTree>
    <p:extLst>
      <p:ext uri="{BB962C8B-B14F-4D97-AF65-F5344CB8AC3E}">
        <p14:creationId xmlns:p14="http://schemas.microsoft.com/office/powerpoint/2010/main" val="3517161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8E9FF85-6BA9-4B9C-895C-C4672F5CA4A8}" type="slidenum">
              <a:rPr lang="en-AU" altLang="en-US">
                <a:solidFill>
                  <a:srgbClr val="000000"/>
                </a:solidFill>
              </a:rPr>
              <a:pPr/>
              <a:t>‹#›</a:t>
            </a:fld>
            <a:endParaRPr lang="en-AU" altLang="en-US">
              <a:solidFill>
                <a:srgbClr val="000000"/>
              </a:solidFill>
            </a:endParaRPr>
          </a:p>
        </p:txBody>
      </p:sp>
    </p:spTree>
    <p:extLst>
      <p:ext uri="{BB962C8B-B14F-4D97-AF65-F5344CB8AC3E}">
        <p14:creationId xmlns:p14="http://schemas.microsoft.com/office/powerpoint/2010/main" val="1795340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228601"/>
            <a:ext cx="2057400" cy="58293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06400" y="228601"/>
            <a:ext cx="6019800" cy="582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6A8859E-4F1B-4131-8062-DE0326B88F66}" type="slidenum">
              <a:rPr lang="en-AU" altLang="en-US">
                <a:solidFill>
                  <a:srgbClr val="000000"/>
                </a:solidFill>
              </a:rPr>
              <a:pPr/>
              <a:t>‹#›</a:t>
            </a:fld>
            <a:endParaRPr lang="en-AU" altLang="en-US">
              <a:solidFill>
                <a:srgbClr val="000000"/>
              </a:solidFill>
            </a:endParaRPr>
          </a:p>
        </p:txBody>
      </p:sp>
    </p:spTree>
    <p:extLst>
      <p:ext uri="{BB962C8B-B14F-4D97-AF65-F5344CB8AC3E}">
        <p14:creationId xmlns:p14="http://schemas.microsoft.com/office/powerpoint/2010/main" val="2727299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2E0B83E-1875-4F6A-89B2-643BD225FF52}" type="slidenum">
              <a:rPr lang="en-AU" altLang="en-US">
                <a:solidFill>
                  <a:srgbClr val="000000"/>
                </a:solidFill>
              </a:rPr>
              <a:pPr/>
              <a:t>‹#›</a:t>
            </a:fld>
            <a:endParaRPr lang="en-AU" altLang="en-US">
              <a:solidFill>
                <a:srgbClr val="000000"/>
              </a:solidFill>
            </a:endParaRPr>
          </a:p>
        </p:txBody>
      </p:sp>
    </p:spTree>
    <p:extLst>
      <p:ext uri="{BB962C8B-B14F-4D97-AF65-F5344CB8AC3E}">
        <p14:creationId xmlns:p14="http://schemas.microsoft.com/office/powerpoint/2010/main" val="4110535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AU"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040DD83-00FF-4FF0-816C-4E4B61A689B3}" type="slidenum">
              <a:rPr lang="en-AU" altLang="en-US">
                <a:solidFill>
                  <a:srgbClr val="000000"/>
                </a:solidFill>
              </a:rPr>
              <a:pPr/>
              <a:t>‹#›</a:t>
            </a:fld>
            <a:endParaRPr lang="en-AU" altLang="en-US">
              <a:solidFill>
                <a:srgbClr val="000000"/>
              </a:solidFill>
            </a:endParaRPr>
          </a:p>
        </p:txBody>
      </p:sp>
    </p:spTree>
    <p:extLst>
      <p:ext uri="{BB962C8B-B14F-4D97-AF65-F5344CB8AC3E}">
        <p14:creationId xmlns:p14="http://schemas.microsoft.com/office/powerpoint/2010/main" val="3555986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885950"/>
            <a:ext cx="4013200" cy="41719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22800" y="1885950"/>
            <a:ext cx="4013200" cy="41719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AU"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AU"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EC59845-4E09-43C3-9DED-B06038202F1D}" type="slidenum">
              <a:rPr lang="en-AU" altLang="en-US">
                <a:solidFill>
                  <a:srgbClr val="000000"/>
                </a:solidFill>
              </a:rPr>
              <a:pPr/>
              <a:t>‹#›</a:t>
            </a:fld>
            <a:endParaRPr lang="en-AU" altLang="en-US">
              <a:solidFill>
                <a:srgbClr val="000000"/>
              </a:solidFill>
            </a:endParaRPr>
          </a:p>
        </p:txBody>
      </p:sp>
    </p:spTree>
    <p:extLst>
      <p:ext uri="{BB962C8B-B14F-4D97-AF65-F5344CB8AC3E}">
        <p14:creationId xmlns:p14="http://schemas.microsoft.com/office/powerpoint/2010/main" val="1021319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endParaRPr lang="en-AU"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AU"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D84762BD-70C7-4250-AE28-3904649913FE}" type="slidenum">
              <a:rPr lang="en-AU" altLang="en-US">
                <a:solidFill>
                  <a:srgbClr val="000000"/>
                </a:solidFill>
              </a:rPr>
              <a:pPr/>
              <a:t>‹#›</a:t>
            </a:fld>
            <a:endParaRPr lang="en-AU" altLang="en-US">
              <a:solidFill>
                <a:srgbClr val="000000"/>
              </a:solidFill>
            </a:endParaRPr>
          </a:p>
        </p:txBody>
      </p:sp>
    </p:spTree>
    <p:extLst>
      <p:ext uri="{BB962C8B-B14F-4D97-AF65-F5344CB8AC3E}">
        <p14:creationId xmlns:p14="http://schemas.microsoft.com/office/powerpoint/2010/main" val="1951347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endParaRPr lang="en-AU"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AU"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0124E875-7496-4F28-BF5D-8E7D3635A203}" type="slidenum">
              <a:rPr lang="en-AU" altLang="en-US">
                <a:solidFill>
                  <a:srgbClr val="000000"/>
                </a:solidFill>
              </a:rPr>
              <a:pPr/>
              <a:t>‹#›</a:t>
            </a:fld>
            <a:endParaRPr lang="en-AU" altLang="en-US">
              <a:solidFill>
                <a:srgbClr val="000000"/>
              </a:solidFill>
            </a:endParaRPr>
          </a:p>
        </p:txBody>
      </p:sp>
    </p:spTree>
    <p:extLst>
      <p:ext uri="{BB962C8B-B14F-4D97-AF65-F5344CB8AC3E}">
        <p14:creationId xmlns:p14="http://schemas.microsoft.com/office/powerpoint/2010/main" val="1232122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AU"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AU" altLang="en-US">
              <a:solidFill>
                <a:srgbClr val="000000"/>
              </a:solidFill>
            </a:endParaRPr>
          </a:p>
        </p:txBody>
      </p:sp>
    </p:spTree>
    <p:extLst>
      <p:ext uri="{BB962C8B-B14F-4D97-AF65-F5344CB8AC3E}">
        <p14:creationId xmlns:p14="http://schemas.microsoft.com/office/powerpoint/2010/main" val="4112655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AU"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AU"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221AA1-2AA4-4DC5-9018-32FA0247C169}" type="slidenum">
              <a:rPr lang="en-AU" altLang="en-US">
                <a:solidFill>
                  <a:srgbClr val="000000"/>
                </a:solidFill>
              </a:rPr>
              <a:pPr/>
              <a:t>‹#›</a:t>
            </a:fld>
            <a:endParaRPr lang="en-AU" altLang="en-US">
              <a:solidFill>
                <a:srgbClr val="000000"/>
              </a:solidFill>
            </a:endParaRPr>
          </a:p>
        </p:txBody>
      </p:sp>
    </p:spTree>
    <p:extLst>
      <p:ext uri="{BB962C8B-B14F-4D97-AF65-F5344CB8AC3E}">
        <p14:creationId xmlns:p14="http://schemas.microsoft.com/office/powerpoint/2010/main" val="3832753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AU"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AU"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00F00012-EA4A-48B1-893A-BC41A5B5D78C}" type="slidenum">
              <a:rPr lang="en-AU" altLang="en-US">
                <a:solidFill>
                  <a:srgbClr val="000000"/>
                </a:solidFill>
              </a:rPr>
              <a:pPr/>
              <a:t>‹#›</a:t>
            </a:fld>
            <a:endParaRPr lang="en-AU" altLang="en-US">
              <a:solidFill>
                <a:srgbClr val="000000"/>
              </a:solidFill>
            </a:endParaRPr>
          </a:p>
        </p:txBody>
      </p:sp>
    </p:spTree>
    <p:extLst>
      <p:ext uri="{BB962C8B-B14F-4D97-AF65-F5344CB8AC3E}">
        <p14:creationId xmlns:p14="http://schemas.microsoft.com/office/powerpoint/2010/main" val="3454666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bwMode="auto">
          <a:xfrm>
            <a:off x="406400" y="228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AU" altLang="en-US" smtClean="0"/>
              <a:t>Click to edit Master title style</a:t>
            </a:r>
          </a:p>
        </p:txBody>
      </p:sp>
      <p:sp>
        <p:nvSpPr>
          <p:cNvPr id="80899" name="Rectangle 3"/>
          <p:cNvSpPr>
            <a:spLocks noGrp="1" noChangeArrowheads="1"/>
          </p:cNvSpPr>
          <p:nvPr>
            <p:ph type="body" idx="1"/>
          </p:nvPr>
        </p:nvSpPr>
        <p:spPr bwMode="auto">
          <a:xfrm>
            <a:off x="457200" y="1885950"/>
            <a:ext cx="8178800" cy="41719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smtClean="0"/>
              <a:t>Click to edit Master text styles</a:t>
            </a:r>
          </a:p>
          <a:p>
            <a:pPr lvl="1"/>
            <a:r>
              <a:rPr lang="en-AU" altLang="en-US" smtClean="0"/>
              <a:t>Second level</a:t>
            </a:r>
          </a:p>
          <a:p>
            <a:pPr lvl="2"/>
            <a:r>
              <a:rPr lang="en-AU" altLang="en-US" smtClean="0"/>
              <a:t>Third level</a:t>
            </a:r>
          </a:p>
          <a:p>
            <a:pPr lvl="3"/>
            <a:r>
              <a:rPr lang="en-AU" altLang="en-US" smtClean="0"/>
              <a:t>Fourth level</a:t>
            </a:r>
          </a:p>
          <a:p>
            <a:pPr lvl="4"/>
            <a:r>
              <a:rPr lang="en-AU" altLang="en-US" smtClean="0"/>
              <a:t>Fifth level</a:t>
            </a:r>
          </a:p>
        </p:txBody>
      </p:sp>
      <p:sp>
        <p:nvSpPr>
          <p:cNvPr id="80900" name="Rectangle 4"/>
          <p:cNvSpPr>
            <a:spLocks noGrp="1" noChangeArrowheads="1"/>
          </p:cNvSpPr>
          <p:nvPr>
            <p:ph type="dt" sz="half" idx="2"/>
          </p:nvPr>
        </p:nvSpPr>
        <p:spPr bwMode="auto">
          <a:xfrm>
            <a:off x="431800" y="6229351"/>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spcBef>
                <a:spcPct val="50000"/>
              </a:spcBef>
              <a:defRPr sz="1400">
                <a:solidFill>
                  <a:schemeClr val="bg2"/>
                </a:solidFill>
                <a:latin typeface="Arial" charset="0"/>
              </a:defRPr>
            </a:lvl1pPr>
          </a:lstStyle>
          <a:p>
            <a:pPr eaLnBrk="0" fontAlgn="base" hangingPunct="0">
              <a:spcAft>
                <a:spcPct val="0"/>
              </a:spcAft>
            </a:pPr>
            <a:endParaRPr lang="en-AU" altLang="en-US" smtClean="0">
              <a:solidFill>
                <a:srgbClr val="000000"/>
              </a:solidFill>
            </a:endParaRPr>
          </a:p>
        </p:txBody>
      </p:sp>
      <p:sp>
        <p:nvSpPr>
          <p:cNvPr id="80901" name="Rectangle 5"/>
          <p:cNvSpPr>
            <a:spLocks noGrp="1" noChangeArrowheads="1"/>
          </p:cNvSpPr>
          <p:nvPr>
            <p:ph type="ftr" sz="quarter" idx="3"/>
          </p:nvPr>
        </p:nvSpPr>
        <p:spPr bwMode="auto">
          <a:xfrm>
            <a:off x="3124200" y="6229351"/>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ctr">
              <a:spcBef>
                <a:spcPct val="50000"/>
              </a:spcBef>
              <a:defRPr sz="1400">
                <a:solidFill>
                  <a:schemeClr val="bg2"/>
                </a:solidFill>
                <a:latin typeface="Arial" charset="0"/>
              </a:defRPr>
            </a:lvl1pPr>
          </a:lstStyle>
          <a:p>
            <a:pPr eaLnBrk="0" fontAlgn="base" hangingPunct="0">
              <a:spcAft>
                <a:spcPct val="0"/>
              </a:spcAft>
            </a:pPr>
            <a:endParaRPr lang="en-AU" altLang="en-US" smtClean="0">
              <a:solidFill>
                <a:srgbClr val="000000"/>
              </a:solidFill>
            </a:endParaRPr>
          </a:p>
        </p:txBody>
      </p:sp>
      <p:sp>
        <p:nvSpPr>
          <p:cNvPr id="80902" name="Rectangle 6"/>
          <p:cNvSpPr>
            <a:spLocks noGrp="1" noChangeArrowheads="1"/>
          </p:cNvSpPr>
          <p:nvPr>
            <p:ph type="sldNum" sz="quarter" idx="4"/>
          </p:nvPr>
        </p:nvSpPr>
        <p:spPr bwMode="auto">
          <a:xfrm>
            <a:off x="7019925" y="6165851"/>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spcBef>
                <a:spcPct val="50000"/>
              </a:spcBef>
              <a:defRPr sz="2000">
                <a:solidFill>
                  <a:schemeClr val="bg2"/>
                </a:solidFill>
                <a:latin typeface="Arial" charset="0"/>
              </a:defRPr>
            </a:lvl1pPr>
          </a:lstStyle>
          <a:p>
            <a:pPr eaLnBrk="0" fontAlgn="base" hangingPunct="0">
              <a:spcAft>
                <a:spcPct val="0"/>
              </a:spcAft>
            </a:pPr>
            <a:fld id="{94AF6885-B99C-4907-AD8E-B0E8DD9E0459}" type="slidenum">
              <a:rPr lang="en-AU" altLang="en-US" smtClean="0">
                <a:solidFill>
                  <a:srgbClr val="000000"/>
                </a:solidFill>
              </a:rPr>
              <a:pPr eaLnBrk="0" fontAlgn="base" hangingPunct="0">
                <a:spcAft>
                  <a:spcPct val="0"/>
                </a:spcAft>
              </a:pPr>
              <a:t>‹#›</a:t>
            </a:fld>
            <a:endParaRPr lang="en-AU" altLang="en-US" smtClean="0">
              <a:solidFill>
                <a:srgbClr val="000000"/>
              </a:solidFill>
            </a:endParaRPr>
          </a:p>
        </p:txBody>
      </p:sp>
    </p:spTree>
    <p:extLst>
      <p:ext uri="{BB962C8B-B14F-4D97-AF65-F5344CB8AC3E}">
        <p14:creationId xmlns:p14="http://schemas.microsoft.com/office/powerpoint/2010/main" val="14601720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kumimoji="1" sz="3600" b="1">
          <a:solidFill>
            <a:schemeClr val="tx2"/>
          </a:solidFill>
          <a:latin typeface="+mj-lt"/>
          <a:ea typeface="+mj-ea"/>
          <a:cs typeface="+mj-cs"/>
        </a:defRPr>
      </a:lvl1pPr>
      <a:lvl2pPr algn="l" rtl="0" eaLnBrk="0" fontAlgn="base" hangingPunct="0">
        <a:spcBef>
          <a:spcPct val="0"/>
        </a:spcBef>
        <a:spcAft>
          <a:spcPct val="0"/>
        </a:spcAft>
        <a:defRPr kumimoji="1" sz="3600" b="1">
          <a:solidFill>
            <a:schemeClr val="tx2"/>
          </a:solidFill>
          <a:latin typeface="Tahoma" pitchFamily="34" charset="0"/>
        </a:defRPr>
      </a:lvl2pPr>
      <a:lvl3pPr algn="l" rtl="0" eaLnBrk="0" fontAlgn="base" hangingPunct="0">
        <a:spcBef>
          <a:spcPct val="0"/>
        </a:spcBef>
        <a:spcAft>
          <a:spcPct val="0"/>
        </a:spcAft>
        <a:defRPr kumimoji="1" sz="3600" b="1">
          <a:solidFill>
            <a:schemeClr val="tx2"/>
          </a:solidFill>
          <a:latin typeface="Tahoma" pitchFamily="34" charset="0"/>
        </a:defRPr>
      </a:lvl3pPr>
      <a:lvl4pPr algn="l" rtl="0" eaLnBrk="0" fontAlgn="base" hangingPunct="0">
        <a:spcBef>
          <a:spcPct val="0"/>
        </a:spcBef>
        <a:spcAft>
          <a:spcPct val="0"/>
        </a:spcAft>
        <a:defRPr kumimoji="1" sz="3600" b="1">
          <a:solidFill>
            <a:schemeClr val="tx2"/>
          </a:solidFill>
          <a:latin typeface="Tahoma" pitchFamily="34" charset="0"/>
        </a:defRPr>
      </a:lvl4pPr>
      <a:lvl5pPr algn="l" rtl="0" eaLnBrk="0" fontAlgn="base" hangingPunct="0">
        <a:spcBef>
          <a:spcPct val="0"/>
        </a:spcBef>
        <a:spcAft>
          <a:spcPct val="0"/>
        </a:spcAft>
        <a:defRPr kumimoji="1" sz="3600" b="1">
          <a:solidFill>
            <a:schemeClr val="tx2"/>
          </a:solidFill>
          <a:latin typeface="Tahoma" pitchFamily="34" charset="0"/>
        </a:defRPr>
      </a:lvl5pPr>
      <a:lvl6pPr marL="457200" algn="l" rtl="0" eaLnBrk="0" fontAlgn="base" hangingPunct="0">
        <a:spcBef>
          <a:spcPct val="0"/>
        </a:spcBef>
        <a:spcAft>
          <a:spcPct val="0"/>
        </a:spcAft>
        <a:defRPr kumimoji="1" sz="3600" b="1">
          <a:solidFill>
            <a:schemeClr val="tx2"/>
          </a:solidFill>
          <a:latin typeface="Tahoma" pitchFamily="34" charset="0"/>
        </a:defRPr>
      </a:lvl6pPr>
      <a:lvl7pPr marL="914400" algn="l" rtl="0" eaLnBrk="0" fontAlgn="base" hangingPunct="0">
        <a:spcBef>
          <a:spcPct val="0"/>
        </a:spcBef>
        <a:spcAft>
          <a:spcPct val="0"/>
        </a:spcAft>
        <a:defRPr kumimoji="1" sz="3600" b="1">
          <a:solidFill>
            <a:schemeClr val="tx2"/>
          </a:solidFill>
          <a:latin typeface="Tahoma" pitchFamily="34" charset="0"/>
        </a:defRPr>
      </a:lvl7pPr>
      <a:lvl8pPr marL="1371600" algn="l" rtl="0" eaLnBrk="0" fontAlgn="base" hangingPunct="0">
        <a:spcBef>
          <a:spcPct val="0"/>
        </a:spcBef>
        <a:spcAft>
          <a:spcPct val="0"/>
        </a:spcAft>
        <a:defRPr kumimoji="1" sz="3600" b="1">
          <a:solidFill>
            <a:schemeClr val="tx2"/>
          </a:solidFill>
          <a:latin typeface="Tahoma" pitchFamily="34" charset="0"/>
        </a:defRPr>
      </a:lvl8pPr>
      <a:lvl9pPr marL="1828800" algn="l" rtl="0" eaLnBrk="0" fontAlgn="base" hangingPunct="0">
        <a:spcBef>
          <a:spcPct val="0"/>
        </a:spcBef>
        <a:spcAft>
          <a:spcPct val="0"/>
        </a:spcAft>
        <a:defRPr kumimoji="1" sz="3600" b="1">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accent1"/>
        </a:buClr>
        <a:buSzPct val="50000"/>
        <a:buFont typeface="Monotype Sorts"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50000"/>
        <a:buFont typeface="Monotype Sorts" pitchFamily="2" charset="2"/>
        <a:buChar char="l"/>
        <a:defRPr kumimoji="1" sz="2800">
          <a:solidFill>
            <a:schemeClr val="tx1"/>
          </a:solidFill>
          <a:latin typeface="+mn-lt"/>
        </a:defRPr>
      </a:lvl2pPr>
      <a:lvl3pPr marL="1143000" indent="-228600" algn="l" rtl="0" eaLnBrk="0" fontAlgn="base" hangingPunct="0">
        <a:spcBef>
          <a:spcPct val="20000"/>
        </a:spcBef>
        <a:spcAft>
          <a:spcPct val="0"/>
        </a:spcAft>
        <a:buClr>
          <a:schemeClr val="accent1"/>
        </a:buClr>
        <a:buSzPct val="50000"/>
        <a:buFont typeface="Monotype Sorts" pitchFamily="2" charset="2"/>
        <a:buChar char="l"/>
        <a:defRPr kumimoji="1" sz="2400">
          <a:solidFill>
            <a:schemeClr val="tx1"/>
          </a:solidFill>
          <a:latin typeface="+mn-lt"/>
        </a:defRPr>
      </a:lvl3pPr>
      <a:lvl4pPr marL="1600200" indent="-228600" algn="l" rtl="0" eaLnBrk="0" fontAlgn="base" hangingPunct="0">
        <a:spcBef>
          <a:spcPct val="20000"/>
        </a:spcBef>
        <a:spcAft>
          <a:spcPct val="0"/>
        </a:spcAft>
        <a:buClr>
          <a:schemeClr val="accent1"/>
        </a:buClr>
        <a:buSzPct val="50000"/>
        <a:buFont typeface="Monotype Sorts" pitchFamily="2" charset="2"/>
        <a:buChar char="l"/>
        <a:defRPr kumimoji="1"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Monotype Sorts" pitchFamily="2" charset="2"/>
        <a:buChar char="l"/>
        <a:defRPr kumimoji="1">
          <a:solidFill>
            <a:schemeClr val="tx1"/>
          </a:solidFill>
          <a:latin typeface="+mn-lt"/>
        </a:defRPr>
      </a:lvl5pPr>
      <a:lvl6pPr marL="2514600" indent="-228600" algn="l" rtl="0" eaLnBrk="0" fontAlgn="base" hangingPunct="0">
        <a:spcBef>
          <a:spcPct val="20000"/>
        </a:spcBef>
        <a:spcAft>
          <a:spcPct val="0"/>
        </a:spcAft>
        <a:buClr>
          <a:schemeClr val="accent1"/>
        </a:buClr>
        <a:buSzPct val="50000"/>
        <a:buFont typeface="Monotype Sorts" pitchFamily="2" charset="2"/>
        <a:buChar char="l"/>
        <a:defRPr kumimoji="1">
          <a:solidFill>
            <a:schemeClr val="tx1"/>
          </a:solidFill>
          <a:latin typeface="+mn-lt"/>
        </a:defRPr>
      </a:lvl6pPr>
      <a:lvl7pPr marL="2971800" indent="-228600" algn="l" rtl="0" eaLnBrk="0" fontAlgn="base" hangingPunct="0">
        <a:spcBef>
          <a:spcPct val="20000"/>
        </a:spcBef>
        <a:spcAft>
          <a:spcPct val="0"/>
        </a:spcAft>
        <a:buClr>
          <a:schemeClr val="accent1"/>
        </a:buClr>
        <a:buSzPct val="50000"/>
        <a:buFont typeface="Monotype Sorts" pitchFamily="2" charset="2"/>
        <a:buChar char="l"/>
        <a:defRPr kumimoji="1">
          <a:solidFill>
            <a:schemeClr val="tx1"/>
          </a:solidFill>
          <a:latin typeface="+mn-lt"/>
        </a:defRPr>
      </a:lvl7pPr>
      <a:lvl8pPr marL="3429000" indent="-228600" algn="l" rtl="0" eaLnBrk="0" fontAlgn="base" hangingPunct="0">
        <a:spcBef>
          <a:spcPct val="20000"/>
        </a:spcBef>
        <a:spcAft>
          <a:spcPct val="0"/>
        </a:spcAft>
        <a:buClr>
          <a:schemeClr val="accent1"/>
        </a:buClr>
        <a:buSzPct val="50000"/>
        <a:buFont typeface="Monotype Sorts" pitchFamily="2" charset="2"/>
        <a:buChar char="l"/>
        <a:defRPr kumimoji="1">
          <a:solidFill>
            <a:schemeClr val="tx1"/>
          </a:solidFill>
          <a:latin typeface="+mn-lt"/>
        </a:defRPr>
      </a:lvl8pPr>
      <a:lvl9pPr marL="3886200" indent="-228600" algn="l" rtl="0" eaLnBrk="0" fontAlgn="base" hangingPunct="0">
        <a:spcBef>
          <a:spcPct val="20000"/>
        </a:spcBef>
        <a:spcAft>
          <a:spcPct val="0"/>
        </a:spcAft>
        <a:buClr>
          <a:schemeClr val="accent1"/>
        </a:buClr>
        <a:buSzPct val="50000"/>
        <a:buFont typeface="Monotype Sorts" pitchFamily="2" charset="2"/>
        <a:buChar char="l"/>
        <a:defRPr kumimoj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929040" y="317305"/>
            <a:ext cx="7285920" cy="5486400"/>
          </a:xfrm>
        </p:spPr>
        <p:txBody>
          <a:bodyPr/>
          <a:lstStyle/>
          <a:p>
            <a:pPr algn="ctr"/>
            <a:r>
              <a:rPr lang="en-AU" sz="2400" b="0" dirty="0" smtClean="0">
                <a:solidFill>
                  <a:srgbClr val="000000"/>
                </a:solidFill>
                <a:latin typeface="Arial" panose="020B0604020202020204" pitchFamily="34" charset="0"/>
                <a:cs typeface="Arial" panose="020B0604020202020204" pitchFamily="34" charset="0"/>
              </a:rPr>
              <a:t>Australian Population Association</a:t>
            </a:r>
            <a:br>
              <a:rPr lang="en-AU" sz="2400" b="0" dirty="0" smtClean="0">
                <a:solidFill>
                  <a:srgbClr val="000000"/>
                </a:solidFill>
                <a:latin typeface="Arial" panose="020B0604020202020204" pitchFamily="34" charset="0"/>
                <a:cs typeface="Arial" panose="020B0604020202020204" pitchFamily="34" charset="0"/>
              </a:rPr>
            </a:br>
            <a:r>
              <a:rPr lang="en-AU" sz="2400" b="0" dirty="0" smtClean="0">
                <a:solidFill>
                  <a:srgbClr val="000000"/>
                </a:solidFill>
                <a:latin typeface="Arial" panose="020B0604020202020204" pitchFamily="34" charset="0"/>
                <a:cs typeface="Arial" panose="020B0604020202020204" pitchFamily="34" charset="0"/>
              </a:rPr>
              <a:t>Graeme Hugo Colloquium</a:t>
            </a:r>
            <a:br>
              <a:rPr lang="en-AU" sz="2400" b="0" dirty="0" smtClean="0">
                <a:solidFill>
                  <a:srgbClr val="000000"/>
                </a:solidFill>
                <a:latin typeface="Arial" panose="020B0604020202020204" pitchFamily="34" charset="0"/>
                <a:cs typeface="Arial" panose="020B0604020202020204" pitchFamily="34" charset="0"/>
              </a:rPr>
            </a:br>
            <a:r>
              <a:rPr lang="en-AU" sz="2400" b="0" dirty="0" smtClean="0">
                <a:solidFill>
                  <a:srgbClr val="000000"/>
                </a:solidFill>
                <a:latin typeface="Arial" panose="020B0604020202020204" pitchFamily="34" charset="0"/>
                <a:cs typeface="Arial" panose="020B0604020202020204" pitchFamily="34" charset="0"/>
              </a:rPr>
              <a:t>ANU, 2nd December 2015</a:t>
            </a:r>
            <a:r>
              <a:rPr lang="en-AU" dirty="0" smtClean="0">
                <a:solidFill>
                  <a:srgbClr val="000000"/>
                </a:solidFill>
                <a:latin typeface="Arial" panose="020B0604020202020204" pitchFamily="34" charset="0"/>
                <a:cs typeface="Arial" panose="020B0604020202020204" pitchFamily="34" charset="0"/>
              </a:rPr>
              <a:t/>
            </a:r>
            <a:br>
              <a:rPr lang="en-AU" dirty="0" smtClean="0">
                <a:solidFill>
                  <a:srgbClr val="000000"/>
                </a:solidFill>
                <a:latin typeface="Arial" panose="020B0604020202020204" pitchFamily="34" charset="0"/>
                <a:cs typeface="Arial" panose="020B0604020202020204" pitchFamily="34" charset="0"/>
              </a:rPr>
            </a:br>
            <a:r>
              <a:rPr lang="en-AU" sz="3200" dirty="0" smtClean="0">
                <a:solidFill>
                  <a:srgbClr val="000000"/>
                </a:solidFill>
                <a:latin typeface="Arial" panose="020B0604020202020204" pitchFamily="34" charset="0"/>
                <a:cs typeface="Arial" panose="020B0604020202020204" pitchFamily="34" charset="0"/>
              </a:rPr>
              <a:t/>
            </a:r>
            <a:br>
              <a:rPr lang="en-AU" sz="3200" dirty="0" smtClean="0">
                <a:solidFill>
                  <a:srgbClr val="000000"/>
                </a:solidFill>
                <a:latin typeface="Arial" panose="020B0604020202020204" pitchFamily="34" charset="0"/>
                <a:cs typeface="Arial" panose="020B0604020202020204" pitchFamily="34" charset="0"/>
              </a:rPr>
            </a:br>
            <a:r>
              <a:rPr lang="en-AU" sz="2800" dirty="0" smtClean="0">
                <a:solidFill>
                  <a:schemeClr val="tx1">
                    <a:lumMod val="60000"/>
                    <a:lumOff val="40000"/>
                  </a:schemeClr>
                </a:solidFill>
                <a:latin typeface="Arial" panose="020B0604020202020204" pitchFamily="34" charset="0"/>
                <a:cs typeface="Arial" panose="020B0604020202020204" pitchFamily="34" charset="0"/>
              </a:rPr>
              <a:t>Graeme Hugo on</a:t>
            </a:r>
            <a:br>
              <a:rPr lang="en-AU" sz="2800" dirty="0" smtClean="0">
                <a:solidFill>
                  <a:schemeClr val="tx1">
                    <a:lumMod val="60000"/>
                    <a:lumOff val="40000"/>
                  </a:schemeClr>
                </a:solidFill>
                <a:latin typeface="Arial" panose="020B0604020202020204" pitchFamily="34" charset="0"/>
                <a:cs typeface="Arial" panose="020B0604020202020204" pitchFamily="34" charset="0"/>
              </a:rPr>
            </a:br>
            <a:r>
              <a:rPr lang="en-AU" sz="2800" dirty="0" smtClean="0">
                <a:solidFill>
                  <a:schemeClr val="tx1">
                    <a:lumMod val="60000"/>
                    <a:lumOff val="40000"/>
                  </a:schemeClr>
                </a:solidFill>
                <a:latin typeface="Arial" panose="020B0604020202020204" pitchFamily="34" charset="0"/>
                <a:cs typeface="Arial" panose="020B0604020202020204" pitchFamily="34" charset="0"/>
              </a:rPr>
              <a:t>Population Ageing</a:t>
            </a:r>
            <a:r>
              <a:rPr lang="en-AU" dirty="0" smtClean="0">
                <a:solidFill>
                  <a:srgbClr val="000000"/>
                </a:solidFill>
                <a:latin typeface="Arial" panose="020B0604020202020204" pitchFamily="34" charset="0"/>
                <a:cs typeface="Arial" panose="020B0604020202020204" pitchFamily="34" charset="0"/>
              </a:rPr>
              <a:t/>
            </a:r>
            <a:br>
              <a:rPr lang="en-AU" dirty="0" smtClean="0">
                <a:solidFill>
                  <a:srgbClr val="000000"/>
                </a:solidFill>
                <a:latin typeface="Arial" panose="020B0604020202020204" pitchFamily="34" charset="0"/>
                <a:cs typeface="Arial" panose="020B0604020202020204" pitchFamily="34" charset="0"/>
              </a:rPr>
            </a:br>
            <a:r>
              <a:rPr lang="en-AU" dirty="0" smtClean="0">
                <a:solidFill>
                  <a:srgbClr val="000000"/>
                </a:solidFill>
                <a:latin typeface="Arial" panose="020B0604020202020204" pitchFamily="34" charset="0"/>
                <a:cs typeface="Arial" panose="020B0604020202020204" pitchFamily="34" charset="0"/>
              </a:rPr>
              <a:t/>
            </a:r>
            <a:br>
              <a:rPr lang="en-AU" dirty="0" smtClean="0">
                <a:solidFill>
                  <a:srgbClr val="000000"/>
                </a:solidFill>
                <a:latin typeface="Arial" panose="020B0604020202020204" pitchFamily="34" charset="0"/>
                <a:cs typeface="Arial" panose="020B0604020202020204" pitchFamily="34" charset="0"/>
              </a:rPr>
            </a:br>
            <a:r>
              <a:rPr lang="en-AU" sz="2400" b="0" dirty="0" smtClean="0">
                <a:solidFill>
                  <a:srgbClr val="000000"/>
                </a:solidFill>
                <a:latin typeface="Arial" panose="020B0604020202020204" pitchFamily="34" charset="0"/>
                <a:cs typeface="Arial" panose="020B0604020202020204" pitchFamily="34" charset="0"/>
              </a:rPr>
              <a:t>Don Rowland</a:t>
            </a:r>
            <a:br>
              <a:rPr lang="en-AU" sz="2400" b="0" dirty="0" smtClean="0">
                <a:solidFill>
                  <a:srgbClr val="000000"/>
                </a:solidFill>
                <a:latin typeface="Arial" panose="020B0604020202020204" pitchFamily="34" charset="0"/>
                <a:cs typeface="Arial" panose="020B0604020202020204" pitchFamily="34" charset="0"/>
              </a:rPr>
            </a:br>
            <a:r>
              <a:rPr lang="en-AU" sz="2400" b="0" dirty="0" smtClean="0">
                <a:solidFill>
                  <a:srgbClr val="000000"/>
                </a:solidFill>
                <a:latin typeface="Arial" panose="020B0604020202020204" pitchFamily="34" charset="0"/>
                <a:cs typeface="Arial" panose="020B0604020202020204" pitchFamily="34" charset="0"/>
              </a:rPr>
              <a:t>Formerly Associate Professor in Population Studies</a:t>
            </a:r>
            <a:br>
              <a:rPr lang="en-AU" sz="2400" b="0" dirty="0" smtClean="0">
                <a:solidFill>
                  <a:srgbClr val="000000"/>
                </a:solidFill>
                <a:latin typeface="Arial" panose="020B0604020202020204" pitchFamily="34" charset="0"/>
                <a:cs typeface="Arial" panose="020B0604020202020204" pitchFamily="34" charset="0"/>
              </a:rPr>
            </a:br>
            <a:r>
              <a:rPr lang="en-AU" sz="2400" b="0" dirty="0" smtClean="0">
                <a:solidFill>
                  <a:srgbClr val="000000"/>
                </a:solidFill>
                <a:latin typeface="Arial" panose="020B0604020202020204" pitchFamily="34" charset="0"/>
                <a:cs typeface="Arial" panose="020B0604020202020204" pitchFamily="34" charset="0"/>
              </a:rPr>
              <a:t>School of Sociology, ANU</a:t>
            </a:r>
            <a:r>
              <a:rPr lang="en-AU" dirty="0" smtClean="0">
                <a:latin typeface="Lucida Console" panose="020B0609040504020204" pitchFamily="49" charset="0"/>
              </a:rPr>
              <a:t/>
            </a:r>
            <a:br>
              <a:rPr lang="en-AU" dirty="0" smtClean="0">
                <a:latin typeface="Lucida Console" panose="020B0609040504020204" pitchFamily="49" charset="0"/>
              </a:rPr>
            </a:br>
            <a:endParaRPr lang="en-AU" dirty="0">
              <a:latin typeface="Lucida Console" panose="020B0609040504020204" pitchFamily="49" charset="0"/>
            </a:endParaRPr>
          </a:p>
        </p:txBody>
      </p:sp>
    </p:spTree>
    <p:extLst>
      <p:ext uri="{BB962C8B-B14F-4D97-AF65-F5344CB8AC3E}">
        <p14:creationId xmlns:p14="http://schemas.microsoft.com/office/powerpoint/2010/main" val="35857934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040" y="228600"/>
            <a:ext cx="7249760" cy="1143000"/>
          </a:xfrm>
        </p:spPr>
        <p:txBody>
          <a:bodyPr>
            <a:noAutofit/>
          </a:bodyPr>
          <a:lstStyle/>
          <a:p>
            <a:pPr algn="ctr"/>
            <a:r>
              <a:rPr lang="en-AU" sz="2800" b="1" dirty="0"/>
              <a:t>L</a:t>
            </a:r>
            <a:r>
              <a:rPr lang="en-AU" sz="2800" b="1" dirty="0" smtClean="0"/>
              <a:t>abour force experience of baby boomers in South Australia</a:t>
            </a:r>
            <a:endParaRPr lang="en-AU" sz="2800" b="1" dirty="0"/>
          </a:p>
        </p:txBody>
      </p:sp>
      <p:sp>
        <p:nvSpPr>
          <p:cNvPr id="3" name="Content Placeholder 2"/>
          <p:cNvSpPr>
            <a:spLocks noGrp="1"/>
          </p:cNvSpPr>
          <p:nvPr>
            <p:ph idx="1"/>
          </p:nvPr>
        </p:nvSpPr>
        <p:spPr>
          <a:xfrm>
            <a:off x="929040" y="1600201"/>
            <a:ext cx="7285920" cy="4712809"/>
          </a:xfrm>
        </p:spPr>
        <p:txBody>
          <a:bodyPr>
            <a:noAutofit/>
          </a:bodyPr>
          <a:lstStyle/>
          <a:p>
            <a:pPr marL="0" indent="0">
              <a:buNone/>
            </a:pPr>
            <a:r>
              <a:rPr lang="en-AU" sz="2800" dirty="0" smtClean="0"/>
              <a:t>Higher labour force participation</a:t>
            </a:r>
          </a:p>
          <a:p>
            <a:pPr marL="0" indent="0">
              <a:buNone/>
            </a:pPr>
            <a:r>
              <a:rPr lang="en-AU" sz="2800" dirty="0" smtClean="0"/>
              <a:t>Early retirement declining</a:t>
            </a:r>
          </a:p>
          <a:p>
            <a:pPr marL="0" indent="0">
              <a:buNone/>
            </a:pPr>
            <a:r>
              <a:rPr lang="en-AU" sz="2800" dirty="0" smtClean="0"/>
              <a:t>Potential to extend working life</a:t>
            </a:r>
          </a:p>
          <a:p>
            <a:pPr marL="0" indent="0">
              <a:buNone/>
            </a:pPr>
            <a:r>
              <a:rPr lang="en-AU" sz="2800" dirty="0" smtClean="0"/>
              <a:t>Older women in the labour force</a:t>
            </a:r>
          </a:p>
          <a:p>
            <a:pPr marL="400050" lvl="1" indent="0">
              <a:buNone/>
            </a:pPr>
            <a:r>
              <a:rPr lang="en-AU" sz="2400" dirty="0" smtClean="0">
                <a:solidFill>
                  <a:srgbClr val="000000"/>
                </a:solidFill>
              </a:rPr>
              <a:t>“The </a:t>
            </a:r>
            <a:r>
              <a:rPr lang="en-AU" sz="2400" dirty="0">
                <a:solidFill>
                  <a:srgbClr val="000000"/>
                </a:solidFill>
              </a:rPr>
              <a:t>culture of early retirement, previously so pervasive, is being replaced by a culture of gradual retirement, encompassing continued part-time </a:t>
            </a:r>
            <a:r>
              <a:rPr lang="en-AU" sz="2400" dirty="0" smtClean="0">
                <a:solidFill>
                  <a:srgbClr val="000000"/>
                </a:solidFill>
              </a:rPr>
              <a:t>employment. </a:t>
            </a:r>
            <a:r>
              <a:rPr lang="en-AU" sz="2400" dirty="0">
                <a:solidFill>
                  <a:srgbClr val="000000"/>
                </a:solidFill>
              </a:rPr>
              <a:t>An important finding of this study is the large number of Baby Boomers who will be happy to work part-time or never retire</a:t>
            </a:r>
            <a:r>
              <a:rPr lang="en-AU" sz="2400" dirty="0" smtClean="0">
                <a:solidFill>
                  <a:srgbClr val="000000"/>
                </a:solidFill>
              </a:rPr>
              <a:t>.”</a:t>
            </a:r>
          </a:p>
        </p:txBody>
      </p:sp>
    </p:spTree>
    <p:extLst>
      <p:ext uri="{BB962C8B-B14F-4D97-AF65-F5344CB8AC3E}">
        <p14:creationId xmlns:p14="http://schemas.microsoft.com/office/powerpoint/2010/main" val="912877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040" y="89620"/>
            <a:ext cx="7249760" cy="771760"/>
          </a:xfrm>
        </p:spPr>
        <p:txBody>
          <a:bodyPr>
            <a:normAutofit fontScale="90000"/>
          </a:bodyPr>
          <a:lstStyle/>
          <a:p>
            <a:r>
              <a:rPr lang="en-AU" sz="3600" b="1" dirty="0" smtClean="0">
                <a:latin typeface="Arial" panose="020B0604020202020204" pitchFamily="34" charset="0"/>
                <a:cs typeface="Arial" panose="020B0604020202020204" pitchFamily="34" charset="0"/>
              </a:rPr>
              <a:t>Health of the baby boom generation</a:t>
            </a:r>
            <a:endParaRPr lang="en-AU"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97775" y="1000360"/>
            <a:ext cx="8576135" cy="5160860"/>
          </a:xfrm>
        </p:spPr>
        <p:txBody>
          <a:bodyPr>
            <a:noAutofit/>
          </a:bodyPr>
          <a:lstStyle/>
          <a:p>
            <a:pPr marL="0" indent="0" defTabSz="0">
              <a:spcBef>
                <a:spcPts val="0"/>
              </a:spcBef>
              <a:buNone/>
            </a:pPr>
            <a:r>
              <a:rPr lang="en-AU" sz="2800" b="1" dirty="0" smtClean="0">
                <a:latin typeface="Arial" panose="020B0604020202020204" pitchFamily="34" charset="0"/>
                <a:cs typeface="Arial" panose="020B0604020202020204" pitchFamily="34" charset="0"/>
              </a:rPr>
              <a:t>	Healthier</a:t>
            </a:r>
          </a:p>
          <a:p>
            <a:pPr marL="0" indent="0" defTabSz="0">
              <a:spcBef>
                <a:spcPts val="0"/>
              </a:spcBef>
              <a:buNone/>
            </a:pPr>
            <a:r>
              <a:rPr lang="en-AU" sz="2800" dirty="0">
                <a:latin typeface="Arial" panose="020B0604020202020204" pitchFamily="34" charset="0"/>
                <a:cs typeface="Arial" panose="020B0604020202020204" pitchFamily="34" charset="0"/>
              </a:rPr>
              <a:t>	G</a:t>
            </a:r>
            <a:r>
              <a:rPr lang="en-AU" sz="2800" dirty="0" smtClean="0">
                <a:latin typeface="Arial" panose="020B0604020202020204" pitchFamily="34" charset="0"/>
                <a:cs typeface="Arial" panose="020B0604020202020204" pitchFamily="34" charset="0"/>
              </a:rPr>
              <a:t>rew up in a time of greater prosperity</a:t>
            </a:r>
          </a:p>
          <a:p>
            <a:pPr marL="0" indent="0" defTabSz="0">
              <a:spcBef>
                <a:spcPts val="0"/>
              </a:spcBef>
              <a:buNone/>
            </a:pPr>
            <a:r>
              <a:rPr lang="en-AU" sz="2800" dirty="0" smtClean="0">
                <a:latin typeface="Arial" panose="020B0604020202020204" pitchFamily="34" charset="0"/>
                <a:cs typeface="Arial" panose="020B0604020202020204" pitchFamily="34" charset="0"/>
              </a:rPr>
              <a:t>Higher levels of educational attainment</a:t>
            </a:r>
          </a:p>
          <a:p>
            <a:pPr marL="0" indent="0" defTabSz="0">
              <a:spcBef>
                <a:spcPts val="0"/>
              </a:spcBef>
              <a:buNone/>
            </a:pPr>
            <a:r>
              <a:rPr lang="en-AU" sz="2800" dirty="0">
                <a:latin typeface="Arial" panose="020B0604020202020204" pitchFamily="34" charset="0"/>
                <a:cs typeface="Arial" panose="020B0604020202020204" pitchFamily="34" charset="0"/>
              </a:rPr>
              <a:t>	</a:t>
            </a:r>
            <a:r>
              <a:rPr lang="en-AU" sz="2800" dirty="0" smtClean="0">
                <a:latin typeface="Arial" panose="020B0604020202020204" pitchFamily="34" charset="0"/>
                <a:cs typeface="Arial" panose="020B0604020202020204" pitchFamily="34" charset="0"/>
              </a:rPr>
              <a:t>First with immunisation and anti-biotics</a:t>
            </a:r>
          </a:p>
          <a:p>
            <a:pPr marL="0" indent="0" defTabSz="0">
              <a:spcBef>
                <a:spcPts val="0"/>
              </a:spcBef>
              <a:buNone/>
            </a:pPr>
            <a:r>
              <a:rPr lang="en-AU" sz="2800" dirty="0">
                <a:latin typeface="Arial" panose="020B0604020202020204" pitchFamily="34" charset="0"/>
                <a:cs typeface="Arial" panose="020B0604020202020204" pitchFamily="34" charset="0"/>
              </a:rPr>
              <a:t>	</a:t>
            </a:r>
            <a:r>
              <a:rPr lang="en-AU" sz="2800" dirty="0" smtClean="0">
                <a:latin typeface="Arial" panose="020B0604020202020204" pitchFamily="34" charset="0"/>
                <a:cs typeface="Arial" panose="020B0604020202020204" pitchFamily="34" charset="0"/>
              </a:rPr>
              <a:t>Lower levels of smoking</a:t>
            </a:r>
            <a:endParaRPr lang="en-AU" sz="2800" b="1" dirty="0" smtClean="0">
              <a:latin typeface="Arial" panose="020B0604020202020204" pitchFamily="34" charset="0"/>
              <a:cs typeface="Arial" panose="020B0604020202020204" pitchFamily="34" charset="0"/>
            </a:endParaRPr>
          </a:p>
          <a:p>
            <a:pPr marL="0" indent="0" defTabSz="0">
              <a:spcBef>
                <a:spcPts val="0"/>
              </a:spcBef>
              <a:buNone/>
            </a:pPr>
            <a:endParaRPr lang="en-AU" sz="2800" b="1" dirty="0" smtClean="0">
              <a:latin typeface="Arial" panose="020B0604020202020204" pitchFamily="34" charset="0"/>
              <a:cs typeface="Arial" panose="020B0604020202020204" pitchFamily="34" charset="0"/>
            </a:endParaRPr>
          </a:p>
          <a:p>
            <a:pPr marL="0" indent="0" defTabSz="0">
              <a:spcBef>
                <a:spcPts val="0"/>
              </a:spcBef>
              <a:buNone/>
            </a:pPr>
            <a:r>
              <a:rPr lang="en-AU" sz="2800" b="1" dirty="0" smtClean="0">
                <a:latin typeface="Arial" panose="020B0604020202020204" pitchFamily="34" charset="0"/>
                <a:cs typeface="Arial" panose="020B0604020202020204" pitchFamily="34" charset="0"/>
              </a:rPr>
              <a:t>	Less healthy</a:t>
            </a:r>
          </a:p>
          <a:p>
            <a:pPr marL="0" indent="0" defTabSz="0">
              <a:spcBef>
                <a:spcPts val="0"/>
              </a:spcBef>
              <a:buNone/>
            </a:pPr>
            <a:r>
              <a:rPr lang="en-AU" sz="2800" b="1" dirty="0">
                <a:latin typeface="Arial" panose="020B0604020202020204" pitchFamily="34" charset="0"/>
                <a:cs typeface="Arial" panose="020B0604020202020204" pitchFamily="34" charset="0"/>
              </a:rPr>
              <a:t>	</a:t>
            </a:r>
            <a:r>
              <a:rPr lang="en-AU" sz="2800" dirty="0" smtClean="0">
                <a:latin typeface="Arial" panose="020B0604020202020204" pitchFamily="34" charset="0"/>
                <a:cs typeface="Arial" panose="020B0604020202020204" pitchFamily="34" charset="0"/>
              </a:rPr>
              <a:t>‘Rescued’ from death, more chronic illness</a:t>
            </a:r>
          </a:p>
          <a:p>
            <a:pPr marL="0" indent="0" defTabSz="0">
              <a:spcBef>
                <a:spcPts val="0"/>
              </a:spcBef>
              <a:buNone/>
            </a:pPr>
            <a:r>
              <a:rPr lang="en-AU" sz="2800" dirty="0">
                <a:latin typeface="Arial" panose="020B0604020202020204" pitchFamily="34" charset="0"/>
                <a:cs typeface="Arial" panose="020B0604020202020204" pitchFamily="34" charset="0"/>
              </a:rPr>
              <a:t>	M</a:t>
            </a:r>
            <a:r>
              <a:rPr lang="en-AU" sz="2800" dirty="0" smtClean="0">
                <a:latin typeface="Arial" panose="020B0604020202020204" pitchFamily="34" charset="0"/>
                <a:cs typeface="Arial" panose="020B0604020202020204" pitchFamily="34" charset="0"/>
              </a:rPr>
              <a:t>ore likely to have 3 or more health problems</a:t>
            </a:r>
          </a:p>
          <a:p>
            <a:pPr marL="0" indent="0" defTabSz="0">
              <a:spcBef>
                <a:spcPts val="0"/>
              </a:spcBef>
              <a:buNone/>
            </a:pPr>
            <a:r>
              <a:rPr lang="en-AU" sz="2800" dirty="0" smtClean="0">
                <a:latin typeface="Arial" panose="020B0604020202020204" pitchFamily="34" charset="0"/>
                <a:cs typeface="Arial" panose="020B0604020202020204" pitchFamily="34" charset="0"/>
              </a:rPr>
              <a:t>	</a:t>
            </a:r>
            <a:r>
              <a:rPr lang="en-AU" sz="2800" dirty="0">
                <a:latin typeface="Arial" panose="020B0604020202020204" pitchFamily="34" charset="0"/>
                <a:cs typeface="Arial" panose="020B0604020202020204" pitchFamily="34" charset="0"/>
              </a:rPr>
              <a:t>	‘Spatial disadvantage’ in access to health services</a:t>
            </a:r>
          </a:p>
          <a:p>
            <a:pPr marL="0" indent="0" defTabSz="0">
              <a:spcBef>
                <a:spcPts val="0"/>
              </a:spcBef>
              <a:buNone/>
            </a:pPr>
            <a:r>
              <a:rPr lang="en-AU" sz="2800" dirty="0">
                <a:latin typeface="Arial" panose="020B0604020202020204" pitchFamily="34" charset="0"/>
                <a:cs typeface="Arial" panose="020B0604020202020204" pitchFamily="34" charset="0"/>
              </a:rPr>
              <a:t>	More diabetes, asthma and high cholesterol</a:t>
            </a:r>
          </a:p>
          <a:p>
            <a:pPr marL="0" indent="0" defTabSz="0">
              <a:spcBef>
                <a:spcPts val="0"/>
              </a:spcBef>
              <a:buNone/>
            </a:pPr>
            <a:r>
              <a:rPr lang="en-AU" sz="2800" dirty="0" smtClean="0">
                <a:latin typeface="Arial" panose="020B0604020202020204" pitchFamily="34" charset="0"/>
                <a:cs typeface="Arial" panose="020B0604020202020204" pitchFamily="34" charset="0"/>
              </a:rPr>
              <a:t>More overweight or obese</a:t>
            </a:r>
          </a:p>
          <a:p>
            <a:pPr marL="0" indent="0">
              <a:buNone/>
            </a:pPr>
            <a:r>
              <a:rPr lang="en-AU" sz="2800" dirty="0"/>
              <a:t>	</a:t>
            </a:r>
            <a:endParaRPr lang="en-AU" sz="2800" dirty="0" smtClean="0"/>
          </a:p>
          <a:p>
            <a:pPr marL="0" indent="0">
              <a:buNone/>
            </a:pPr>
            <a:r>
              <a:rPr lang="en-AU" sz="2800" dirty="0"/>
              <a:t>	</a:t>
            </a:r>
            <a:endParaRPr lang="en-AU" sz="2800" dirty="0" smtClean="0"/>
          </a:p>
          <a:p>
            <a:pPr marL="0" indent="0">
              <a:buNone/>
            </a:pPr>
            <a:r>
              <a:rPr lang="en-AU" sz="2800" dirty="0"/>
              <a:t>	</a:t>
            </a:r>
          </a:p>
        </p:txBody>
      </p:sp>
    </p:spTree>
    <p:extLst>
      <p:ext uri="{BB962C8B-B14F-4D97-AF65-F5344CB8AC3E}">
        <p14:creationId xmlns:p14="http://schemas.microsoft.com/office/powerpoint/2010/main" val="3632944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9040" y="696780"/>
            <a:ext cx="7210024" cy="4770537"/>
          </a:xfrm>
          <a:prstGeom prst="rect">
            <a:avLst/>
          </a:prstGeom>
          <a:noFill/>
        </p:spPr>
        <p:txBody>
          <a:bodyPr wrap="square" rtlCol="0">
            <a:spAutoFit/>
          </a:bodyPr>
          <a:lstStyle/>
          <a:p>
            <a:r>
              <a:rPr lang="en-AU" sz="2800" b="1" dirty="0" smtClean="0">
                <a:solidFill>
                  <a:schemeClr val="tx1">
                    <a:lumMod val="60000"/>
                    <a:lumOff val="40000"/>
                  </a:schemeClr>
                </a:solidFill>
                <a:latin typeface="Arial" panose="020B0604020202020204" pitchFamily="34" charset="0"/>
                <a:cs typeface="Arial" panose="020B0604020202020204" pitchFamily="34" charset="0"/>
              </a:rPr>
              <a:t>Conclusion</a:t>
            </a:r>
          </a:p>
          <a:p>
            <a:endParaRPr lang="en-AU" sz="2800" dirty="0">
              <a:solidFill>
                <a:srgbClr val="000000"/>
              </a:solidFill>
              <a:latin typeface="Arial" panose="020B0604020202020204" pitchFamily="34" charset="0"/>
              <a:cs typeface="Arial" panose="020B0604020202020204" pitchFamily="34" charset="0"/>
            </a:endParaRPr>
          </a:p>
          <a:p>
            <a:r>
              <a:rPr lang="en-AU" sz="2800" dirty="0" smtClean="0">
                <a:solidFill>
                  <a:srgbClr val="000000"/>
                </a:solidFill>
                <a:latin typeface="Arial" panose="020B0604020202020204" pitchFamily="34" charset="0"/>
                <a:cs typeface="Arial" panose="020B0604020202020204" pitchFamily="34" charset="0"/>
              </a:rPr>
              <a:t>“We </a:t>
            </a:r>
            <a:r>
              <a:rPr lang="en-AU" sz="2800" dirty="0">
                <a:solidFill>
                  <a:srgbClr val="000000"/>
                </a:solidFill>
                <a:latin typeface="Arial" panose="020B0604020202020204" pitchFamily="34" charset="0"/>
                <a:cs typeface="Arial" panose="020B0604020202020204" pitchFamily="34" charset="0"/>
              </a:rPr>
              <a:t>can be very certain about the future size of this population, many of the characteristics of the future aged population are also fixed and many are currently living where they will be living when they enter old age.  There are some uncertainties and these will strongly be influenced by policy interventions</a:t>
            </a:r>
            <a:r>
              <a:rPr lang="en-AU" sz="2800" dirty="0" smtClean="0">
                <a:solidFill>
                  <a:srgbClr val="000000"/>
                </a:solidFill>
                <a:latin typeface="Arial" panose="020B0604020202020204" pitchFamily="34" charset="0"/>
                <a:cs typeface="Arial" panose="020B0604020202020204" pitchFamily="34" charset="0"/>
              </a:rPr>
              <a:t>.”</a:t>
            </a:r>
          </a:p>
          <a:p>
            <a:endParaRPr lang="en-AU" sz="2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7459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538645765"/>
              </p:ext>
            </p:extLst>
          </p:nvPr>
        </p:nvGraphicFramePr>
        <p:xfrm>
          <a:off x="549565" y="696780"/>
          <a:ext cx="3731360" cy="3946541"/>
        </p:xfrm>
        <a:graphic>
          <a:graphicData uri="http://schemas.openxmlformats.org/drawingml/2006/table">
            <a:tbl>
              <a:tblPr firstRow="1" firstCol="1" bandRow="1"/>
              <a:tblGrid>
                <a:gridCol w="2719335"/>
                <a:gridCol w="1012025"/>
              </a:tblGrid>
              <a:tr h="1192581">
                <a:tc gridSpan="2">
                  <a:txBody>
                    <a:bodyPr/>
                    <a:lstStyle/>
                    <a:p>
                      <a:pPr marL="0" marR="0" algn="ctr">
                        <a:lnSpc>
                          <a:spcPct val="115000"/>
                        </a:lnSpc>
                        <a:spcBef>
                          <a:spcPts val="0"/>
                        </a:spcBef>
                        <a:spcAft>
                          <a:spcPts val="0"/>
                        </a:spcAft>
                      </a:pPr>
                      <a:r>
                        <a:rPr lang="en-AU" sz="2800" b="1" dirty="0">
                          <a:solidFill>
                            <a:schemeClr val="tx1">
                              <a:lumMod val="60000"/>
                              <a:lumOff val="40000"/>
                            </a:schemeClr>
                          </a:solidFill>
                          <a:effectLst/>
                          <a:latin typeface="Arial" panose="020B0604020202020204" pitchFamily="34" charset="0"/>
                          <a:ea typeface="Times New Roman"/>
                          <a:cs typeface="Arial" panose="020B0604020202020204" pitchFamily="34" charset="0"/>
                        </a:rPr>
                        <a:t>Presentations on Population Ageing</a:t>
                      </a:r>
                      <a:endParaRPr lang="en-AU" sz="2800" dirty="0">
                        <a:solidFill>
                          <a:schemeClr val="tx1">
                            <a:lumMod val="60000"/>
                            <a:lumOff val="40000"/>
                          </a:schemeClr>
                        </a:solidFill>
                        <a:effectLst/>
                        <a:latin typeface="Arial" panose="020B0604020202020204" pitchFamily="34" charset="0"/>
                        <a:ea typeface="Times New Roman"/>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r>
              <a:tr h="550792">
                <a:tc>
                  <a:txBody>
                    <a:bodyPr/>
                    <a:lstStyle/>
                    <a:p>
                      <a:pPr marL="0" marR="0">
                        <a:lnSpc>
                          <a:spcPct val="115000"/>
                        </a:lnSpc>
                        <a:spcBef>
                          <a:spcPts val="0"/>
                        </a:spcBef>
                        <a:spcAft>
                          <a:spcPts val="0"/>
                        </a:spcAft>
                      </a:pPr>
                      <a:r>
                        <a:rPr lang="en-AU" sz="2800" dirty="0">
                          <a:effectLst/>
                          <a:latin typeface="Arial" panose="020B0604020202020204" pitchFamily="34" charset="0"/>
                          <a:ea typeface="Times New Roman"/>
                          <a:cs typeface="Arial" panose="020B0604020202020204" pitchFamily="34" charset="0"/>
                        </a:rPr>
                        <a:t>1980-1989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AU" sz="2800" dirty="0">
                          <a:effectLst/>
                          <a:latin typeface="Arial" panose="020B0604020202020204" pitchFamily="34" charset="0"/>
                          <a:ea typeface="Times New Roman"/>
                          <a:cs typeface="Arial" panose="020B0604020202020204" pitchFamily="34" charset="0"/>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792">
                <a:tc>
                  <a:txBody>
                    <a:bodyPr/>
                    <a:lstStyle/>
                    <a:p>
                      <a:pPr marL="0" marR="0">
                        <a:lnSpc>
                          <a:spcPct val="115000"/>
                        </a:lnSpc>
                        <a:spcBef>
                          <a:spcPts val="0"/>
                        </a:spcBef>
                        <a:spcAft>
                          <a:spcPts val="0"/>
                        </a:spcAft>
                      </a:pPr>
                      <a:r>
                        <a:rPr lang="en-AU" sz="2800">
                          <a:effectLst/>
                          <a:latin typeface="Arial" panose="020B0604020202020204" pitchFamily="34" charset="0"/>
                          <a:ea typeface="Times New Roman"/>
                          <a:cs typeface="Arial" panose="020B0604020202020204" pitchFamily="34" charset="0"/>
                        </a:rPr>
                        <a:t>1990-1999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AU" sz="2800" dirty="0">
                          <a:effectLst/>
                          <a:latin typeface="Arial" panose="020B0604020202020204" pitchFamily="34" charset="0"/>
                          <a:ea typeface="Times New Roman"/>
                          <a:cs typeface="Arial" panose="020B0604020202020204" pitchFamily="34" charset="0"/>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792">
                <a:tc>
                  <a:txBody>
                    <a:bodyPr/>
                    <a:lstStyle/>
                    <a:p>
                      <a:pPr marL="0" marR="0">
                        <a:lnSpc>
                          <a:spcPct val="115000"/>
                        </a:lnSpc>
                        <a:spcBef>
                          <a:spcPts val="0"/>
                        </a:spcBef>
                        <a:spcAft>
                          <a:spcPts val="0"/>
                        </a:spcAft>
                      </a:pPr>
                      <a:r>
                        <a:rPr lang="en-AU" sz="2800" dirty="0">
                          <a:effectLst/>
                          <a:latin typeface="Arial" panose="020B0604020202020204" pitchFamily="34" charset="0"/>
                          <a:ea typeface="Times New Roman"/>
                          <a:cs typeface="Arial" panose="020B0604020202020204" pitchFamily="34" charset="0"/>
                        </a:rPr>
                        <a:t>2000-2009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AU" sz="2800" dirty="0">
                          <a:effectLst/>
                          <a:latin typeface="Arial" panose="020B0604020202020204" pitchFamily="34" charset="0"/>
                          <a:ea typeface="Times New Roman"/>
                          <a:cs typeface="Arial" panose="020B0604020202020204" pitchFamily="34" charset="0"/>
                        </a:rPr>
                        <a:t>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792">
                <a:tc>
                  <a:txBody>
                    <a:bodyPr/>
                    <a:lstStyle/>
                    <a:p>
                      <a:pPr marL="0" marR="0">
                        <a:lnSpc>
                          <a:spcPct val="115000"/>
                        </a:lnSpc>
                        <a:spcBef>
                          <a:spcPts val="0"/>
                        </a:spcBef>
                        <a:spcAft>
                          <a:spcPts val="0"/>
                        </a:spcAft>
                      </a:pPr>
                      <a:r>
                        <a:rPr lang="en-AU" sz="2800">
                          <a:effectLst/>
                          <a:latin typeface="Arial" panose="020B0604020202020204" pitchFamily="34" charset="0"/>
                          <a:ea typeface="Times New Roman"/>
                          <a:cs typeface="Arial" panose="020B0604020202020204" pitchFamily="34" charset="0"/>
                        </a:rPr>
                        <a:t>2010-2014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AU" sz="2800" dirty="0">
                          <a:effectLst/>
                          <a:latin typeface="Arial" panose="020B0604020202020204" pitchFamily="34" charset="0"/>
                          <a:ea typeface="Times New Roman"/>
                          <a:cs typeface="Arial" panose="020B0604020202020204" pitchFamily="34" charset="0"/>
                        </a:rPr>
                        <a:t>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792">
                <a:tc>
                  <a:txBody>
                    <a:bodyPr/>
                    <a:lstStyle/>
                    <a:p>
                      <a:pPr marL="0" marR="0">
                        <a:lnSpc>
                          <a:spcPct val="115000"/>
                        </a:lnSpc>
                        <a:spcBef>
                          <a:spcPts val="0"/>
                        </a:spcBef>
                        <a:spcAft>
                          <a:spcPts val="0"/>
                        </a:spcAft>
                      </a:pPr>
                      <a:r>
                        <a:rPr lang="en-AU" sz="2800" dirty="0">
                          <a:effectLst/>
                          <a:latin typeface="Arial" panose="020B0604020202020204" pitchFamily="34" charset="0"/>
                          <a:ea typeface="Times New Roman"/>
                          <a:cs typeface="Arial" panose="020B0604020202020204" pitchFamily="34" charset="0"/>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AU" sz="2800" dirty="0">
                          <a:effectLst/>
                          <a:latin typeface="Arial" panose="020B0604020202020204" pitchFamily="34" charset="0"/>
                          <a:ea typeface="Times New Roman"/>
                          <a:cs typeface="Arial" panose="020B0604020202020204" pitchFamily="34" charset="0"/>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69535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191839942"/>
              </p:ext>
            </p:extLst>
          </p:nvPr>
        </p:nvGraphicFramePr>
        <p:xfrm>
          <a:off x="549565" y="696780"/>
          <a:ext cx="3731360" cy="3946541"/>
        </p:xfrm>
        <a:graphic>
          <a:graphicData uri="http://schemas.openxmlformats.org/drawingml/2006/table">
            <a:tbl>
              <a:tblPr firstRow="1" firstCol="1" bandRow="1"/>
              <a:tblGrid>
                <a:gridCol w="2719335"/>
                <a:gridCol w="1012025"/>
              </a:tblGrid>
              <a:tr h="1192581">
                <a:tc gridSpan="2">
                  <a:txBody>
                    <a:bodyPr/>
                    <a:lstStyle/>
                    <a:p>
                      <a:pPr marL="0" marR="0" algn="ctr">
                        <a:lnSpc>
                          <a:spcPct val="115000"/>
                        </a:lnSpc>
                        <a:spcBef>
                          <a:spcPts val="0"/>
                        </a:spcBef>
                        <a:spcAft>
                          <a:spcPts val="0"/>
                        </a:spcAft>
                      </a:pPr>
                      <a:r>
                        <a:rPr lang="en-AU" sz="2800" b="1" dirty="0">
                          <a:solidFill>
                            <a:schemeClr val="tx1">
                              <a:lumMod val="60000"/>
                              <a:lumOff val="40000"/>
                            </a:schemeClr>
                          </a:solidFill>
                          <a:effectLst/>
                          <a:latin typeface="Arial" panose="020B0604020202020204" pitchFamily="34" charset="0"/>
                          <a:ea typeface="Times New Roman"/>
                          <a:cs typeface="Arial" panose="020B0604020202020204" pitchFamily="34" charset="0"/>
                        </a:rPr>
                        <a:t>Presentations on Population Ageing</a:t>
                      </a:r>
                      <a:endParaRPr lang="en-AU" sz="2800" dirty="0">
                        <a:solidFill>
                          <a:schemeClr val="tx1">
                            <a:lumMod val="60000"/>
                            <a:lumOff val="40000"/>
                          </a:schemeClr>
                        </a:solidFill>
                        <a:effectLst/>
                        <a:latin typeface="Arial" panose="020B0604020202020204" pitchFamily="34" charset="0"/>
                        <a:ea typeface="Times New Roman"/>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r>
              <a:tr h="550792">
                <a:tc>
                  <a:txBody>
                    <a:bodyPr/>
                    <a:lstStyle/>
                    <a:p>
                      <a:pPr marL="0" marR="0">
                        <a:lnSpc>
                          <a:spcPct val="115000"/>
                        </a:lnSpc>
                        <a:spcBef>
                          <a:spcPts val="0"/>
                        </a:spcBef>
                        <a:spcAft>
                          <a:spcPts val="0"/>
                        </a:spcAft>
                      </a:pPr>
                      <a:r>
                        <a:rPr lang="en-AU" sz="2800">
                          <a:effectLst/>
                          <a:latin typeface="Arial" panose="020B0604020202020204" pitchFamily="34" charset="0"/>
                          <a:ea typeface="Times New Roman"/>
                          <a:cs typeface="Arial" panose="020B0604020202020204" pitchFamily="34" charset="0"/>
                        </a:rPr>
                        <a:t>1980-1989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AU" sz="2800" dirty="0">
                          <a:effectLst/>
                          <a:latin typeface="Arial" panose="020B0604020202020204" pitchFamily="34" charset="0"/>
                          <a:ea typeface="Times New Roman"/>
                          <a:cs typeface="Arial" panose="020B0604020202020204" pitchFamily="34" charset="0"/>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792">
                <a:tc>
                  <a:txBody>
                    <a:bodyPr/>
                    <a:lstStyle/>
                    <a:p>
                      <a:pPr marL="0" marR="0">
                        <a:lnSpc>
                          <a:spcPct val="115000"/>
                        </a:lnSpc>
                        <a:spcBef>
                          <a:spcPts val="0"/>
                        </a:spcBef>
                        <a:spcAft>
                          <a:spcPts val="0"/>
                        </a:spcAft>
                      </a:pPr>
                      <a:r>
                        <a:rPr lang="en-AU" sz="2800">
                          <a:effectLst/>
                          <a:latin typeface="Arial" panose="020B0604020202020204" pitchFamily="34" charset="0"/>
                          <a:ea typeface="Times New Roman"/>
                          <a:cs typeface="Arial" panose="020B0604020202020204" pitchFamily="34" charset="0"/>
                        </a:rPr>
                        <a:t>1990-1999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AU" sz="2800" dirty="0">
                          <a:effectLst/>
                          <a:latin typeface="Arial" panose="020B0604020202020204" pitchFamily="34" charset="0"/>
                          <a:ea typeface="Times New Roman"/>
                          <a:cs typeface="Arial" panose="020B0604020202020204" pitchFamily="34" charset="0"/>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792">
                <a:tc>
                  <a:txBody>
                    <a:bodyPr/>
                    <a:lstStyle/>
                    <a:p>
                      <a:pPr marL="0" marR="0">
                        <a:lnSpc>
                          <a:spcPct val="115000"/>
                        </a:lnSpc>
                        <a:spcBef>
                          <a:spcPts val="0"/>
                        </a:spcBef>
                        <a:spcAft>
                          <a:spcPts val="0"/>
                        </a:spcAft>
                      </a:pPr>
                      <a:r>
                        <a:rPr lang="en-AU" sz="2800" dirty="0">
                          <a:effectLst/>
                          <a:latin typeface="Arial" panose="020B0604020202020204" pitchFamily="34" charset="0"/>
                          <a:ea typeface="Times New Roman"/>
                          <a:cs typeface="Arial" panose="020B0604020202020204" pitchFamily="34" charset="0"/>
                        </a:rPr>
                        <a:t>2000-2009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AU" sz="2800" dirty="0">
                          <a:effectLst/>
                          <a:latin typeface="Arial" panose="020B0604020202020204" pitchFamily="34" charset="0"/>
                          <a:ea typeface="Times New Roman"/>
                          <a:cs typeface="Arial" panose="020B0604020202020204" pitchFamily="34" charset="0"/>
                        </a:rPr>
                        <a:t>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792">
                <a:tc>
                  <a:txBody>
                    <a:bodyPr/>
                    <a:lstStyle/>
                    <a:p>
                      <a:pPr marL="0" marR="0">
                        <a:lnSpc>
                          <a:spcPct val="115000"/>
                        </a:lnSpc>
                        <a:spcBef>
                          <a:spcPts val="0"/>
                        </a:spcBef>
                        <a:spcAft>
                          <a:spcPts val="0"/>
                        </a:spcAft>
                      </a:pPr>
                      <a:r>
                        <a:rPr lang="en-AU" sz="2800">
                          <a:effectLst/>
                          <a:latin typeface="Arial" panose="020B0604020202020204" pitchFamily="34" charset="0"/>
                          <a:ea typeface="Times New Roman"/>
                          <a:cs typeface="Arial" panose="020B0604020202020204" pitchFamily="34" charset="0"/>
                        </a:rPr>
                        <a:t>2010-2014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AU" sz="2800" dirty="0">
                          <a:effectLst/>
                          <a:latin typeface="Arial" panose="020B0604020202020204" pitchFamily="34" charset="0"/>
                          <a:ea typeface="Times New Roman"/>
                          <a:cs typeface="Arial" panose="020B0604020202020204" pitchFamily="34" charset="0"/>
                        </a:rPr>
                        <a:t>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792">
                <a:tc>
                  <a:txBody>
                    <a:bodyPr/>
                    <a:lstStyle/>
                    <a:p>
                      <a:pPr marL="0" marR="0">
                        <a:lnSpc>
                          <a:spcPct val="115000"/>
                        </a:lnSpc>
                        <a:spcBef>
                          <a:spcPts val="0"/>
                        </a:spcBef>
                        <a:spcAft>
                          <a:spcPts val="0"/>
                        </a:spcAft>
                      </a:pPr>
                      <a:r>
                        <a:rPr lang="en-AU" sz="2800" dirty="0">
                          <a:effectLst/>
                          <a:latin typeface="Arial" panose="020B0604020202020204" pitchFamily="34" charset="0"/>
                          <a:ea typeface="Times New Roman"/>
                          <a:cs typeface="Arial" panose="020B0604020202020204" pitchFamily="34" charset="0"/>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AU" sz="2800" dirty="0">
                          <a:effectLst/>
                          <a:latin typeface="Arial" panose="020B0604020202020204" pitchFamily="34" charset="0"/>
                          <a:ea typeface="Times New Roman"/>
                          <a:cs typeface="Arial" panose="020B0604020202020204" pitchFamily="34" charset="0"/>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178016918"/>
              </p:ext>
            </p:extLst>
          </p:nvPr>
        </p:nvGraphicFramePr>
        <p:xfrm>
          <a:off x="4799685" y="696775"/>
          <a:ext cx="3794750" cy="3946544"/>
        </p:xfrm>
        <a:graphic>
          <a:graphicData uri="http://schemas.openxmlformats.org/drawingml/2006/table">
            <a:tbl>
              <a:tblPr firstRow="1" firstCol="1" bandRow="1"/>
              <a:tblGrid>
                <a:gridCol w="2782817"/>
                <a:gridCol w="1011933"/>
              </a:tblGrid>
              <a:tr h="1214324">
                <a:tc gridSpan="2">
                  <a:txBody>
                    <a:bodyPr/>
                    <a:lstStyle/>
                    <a:p>
                      <a:pPr marL="0" marR="0" algn="ctr">
                        <a:lnSpc>
                          <a:spcPct val="115000"/>
                        </a:lnSpc>
                        <a:spcBef>
                          <a:spcPts val="0"/>
                        </a:spcBef>
                        <a:spcAft>
                          <a:spcPts val="0"/>
                        </a:spcAft>
                      </a:pPr>
                      <a:r>
                        <a:rPr lang="en-AU" sz="2800" b="1" dirty="0">
                          <a:solidFill>
                            <a:schemeClr val="tx1">
                              <a:lumMod val="60000"/>
                              <a:lumOff val="40000"/>
                            </a:schemeClr>
                          </a:solidFill>
                          <a:effectLst/>
                          <a:latin typeface="Arial" panose="020B0604020202020204" pitchFamily="34" charset="0"/>
                          <a:ea typeface="Times New Roman"/>
                          <a:cs typeface="Arial" panose="020B0604020202020204" pitchFamily="34" charset="0"/>
                        </a:rPr>
                        <a:t>Geographical Focus of </a:t>
                      </a:r>
                      <a:r>
                        <a:rPr lang="en-AU" sz="2800" b="1" dirty="0" smtClean="0">
                          <a:solidFill>
                            <a:schemeClr val="tx1">
                              <a:lumMod val="60000"/>
                              <a:lumOff val="40000"/>
                            </a:schemeClr>
                          </a:solidFill>
                          <a:effectLst/>
                          <a:latin typeface="Arial" panose="020B0604020202020204" pitchFamily="34" charset="0"/>
                          <a:ea typeface="Times New Roman"/>
                          <a:cs typeface="Arial" panose="020B0604020202020204" pitchFamily="34" charset="0"/>
                        </a:rPr>
                        <a:t>Presentations</a:t>
                      </a:r>
                      <a:endParaRPr lang="en-AU" sz="2800" dirty="0">
                        <a:solidFill>
                          <a:schemeClr val="tx1">
                            <a:lumMod val="60000"/>
                            <a:lumOff val="40000"/>
                          </a:schemeClr>
                        </a:solidFill>
                        <a:effectLst/>
                        <a:latin typeface="Arial" panose="020B0604020202020204" pitchFamily="34" charset="0"/>
                        <a:ea typeface="Times New Roman"/>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r>
              <a:tr h="640892">
                <a:tc>
                  <a:txBody>
                    <a:bodyPr/>
                    <a:lstStyle/>
                    <a:p>
                      <a:pPr marL="0" marR="0">
                        <a:lnSpc>
                          <a:spcPct val="115000"/>
                        </a:lnSpc>
                        <a:spcBef>
                          <a:spcPts val="0"/>
                        </a:spcBef>
                        <a:spcAft>
                          <a:spcPts val="0"/>
                        </a:spcAft>
                      </a:pPr>
                      <a:r>
                        <a:rPr lang="en-AU" sz="2800">
                          <a:effectLst/>
                          <a:latin typeface="Arial" panose="020B0604020202020204" pitchFamily="34" charset="0"/>
                          <a:ea typeface="Times New Roman"/>
                          <a:cs typeface="Arial" panose="020B0604020202020204" pitchFamily="34" charset="0"/>
                        </a:rPr>
                        <a:t>Australia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AU" sz="2800" dirty="0">
                          <a:effectLst/>
                          <a:latin typeface="Arial" panose="020B0604020202020204" pitchFamily="34" charset="0"/>
                          <a:ea typeface="Times New Roman"/>
                          <a:cs typeface="Arial" panose="020B0604020202020204" pitchFamily="34" charset="0"/>
                        </a:rPr>
                        <a:t>54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0892">
                <a:tc>
                  <a:txBody>
                    <a:bodyPr/>
                    <a:lstStyle/>
                    <a:p>
                      <a:pPr marL="0" marR="0">
                        <a:lnSpc>
                          <a:spcPct val="115000"/>
                        </a:lnSpc>
                        <a:spcBef>
                          <a:spcPts val="0"/>
                        </a:spcBef>
                        <a:spcAft>
                          <a:spcPts val="0"/>
                        </a:spcAft>
                      </a:pPr>
                      <a:r>
                        <a:rPr lang="en-AU" sz="2800">
                          <a:effectLst/>
                          <a:latin typeface="Arial" panose="020B0604020202020204" pitchFamily="34" charset="0"/>
                          <a:ea typeface="Times New Roman"/>
                          <a:cs typeface="Arial" panose="020B0604020202020204" pitchFamily="34" charset="0"/>
                        </a:rPr>
                        <a:t>South Australia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AU" sz="2800" dirty="0">
                          <a:effectLst/>
                          <a:latin typeface="Arial" panose="020B0604020202020204" pitchFamily="34" charset="0"/>
                          <a:ea typeface="Times New Roman"/>
                          <a:cs typeface="Arial" panose="020B0604020202020204" pitchFamily="34" charset="0"/>
                        </a:rPr>
                        <a:t>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0892">
                <a:tc>
                  <a:txBody>
                    <a:bodyPr/>
                    <a:lstStyle/>
                    <a:p>
                      <a:pPr marL="0" marR="0">
                        <a:lnSpc>
                          <a:spcPct val="115000"/>
                        </a:lnSpc>
                        <a:spcBef>
                          <a:spcPts val="0"/>
                        </a:spcBef>
                        <a:spcAft>
                          <a:spcPts val="0"/>
                        </a:spcAft>
                      </a:pPr>
                      <a:r>
                        <a:rPr lang="en-AU" sz="2800">
                          <a:effectLst/>
                          <a:latin typeface="Arial" panose="020B0604020202020204" pitchFamily="34" charset="0"/>
                          <a:ea typeface="Times New Roman"/>
                          <a:cs typeface="Arial" panose="020B0604020202020204" pitchFamily="34" charset="0"/>
                        </a:rPr>
                        <a:t>World regions*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AU" sz="2800" dirty="0">
                          <a:effectLst/>
                          <a:latin typeface="Arial" panose="020B0604020202020204" pitchFamily="34" charset="0"/>
                          <a:ea typeface="Times New Roman"/>
                          <a:cs typeface="Arial" panose="020B0604020202020204" pitchFamily="34" charset="0"/>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9544">
                <a:tc>
                  <a:txBody>
                    <a:bodyPr/>
                    <a:lstStyle/>
                    <a:p>
                      <a:pPr marL="0" marR="0">
                        <a:lnSpc>
                          <a:spcPct val="115000"/>
                        </a:lnSpc>
                        <a:spcBef>
                          <a:spcPts val="0"/>
                        </a:spcBef>
                        <a:spcAft>
                          <a:spcPts val="0"/>
                        </a:spcAft>
                      </a:pPr>
                      <a:r>
                        <a:rPr lang="en-AU" sz="2800" dirty="0">
                          <a:effectLst/>
                          <a:latin typeface="Arial" panose="020B0604020202020204" pitchFamily="34" charset="0"/>
                          <a:ea typeface="Times New Roman"/>
                          <a:cs typeface="Arial" panose="020B0604020202020204" pitchFamily="34" charset="0"/>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AU" sz="2800" dirty="0">
                          <a:effectLst/>
                          <a:latin typeface="Arial" panose="020B0604020202020204" pitchFamily="34" charset="0"/>
                          <a:ea typeface="Times New Roman"/>
                          <a:cs typeface="Arial" panose="020B0604020202020204" pitchFamily="34" charset="0"/>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4799685" y="4218725"/>
            <a:ext cx="2667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2000"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*especially Asia</a:t>
            </a:r>
            <a:endParaRPr kumimoji="0" lang="en-AU" altLang="en-U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49390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9039" y="317305"/>
            <a:ext cx="7665395" cy="6309420"/>
          </a:xfrm>
          <a:prstGeom prst="rect">
            <a:avLst/>
          </a:prstGeom>
          <a:noFill/>
        </p:spPr>
        <p:txBody>
          <a:bodyPr wrap="square" rtlCol="0">
            <a:spAutoFit/>
          </a:bodyPr>
          <a:lstStyle/>
          <a:p>
            <a:r>
              <a:rPr lang="en-AU" sz="2800" b="1" kern="0" dirty="0" smtClean="0">
                <a:solidFill>
                  <a:schemeClr val="tx1">
                    <a:lumMod val="40000"/>
                    <a:lumOff val="60000"/>
                  </a:schemeClr>
                </a:solidFill>
                <a:latin typeface="Arial" panose="020B0604020202020204" pitchFamily="34" charset="0"/>
                <a:cs typeface="Arial" panose="020B0604020202020204" pitchFamily="34" charset="0"/>
              </a:rPr>
              <a:t>Theme</a:t>
            </a:r>
            <a:r>
              <a:rPr lang="en-AU" sz="2800" b="1" kern="0" dirty="0">
                <a:solidFill>
                  <a:schemeClr val="tx1">
                    <a:lumMod val="40000"/>
                    <a:lumOff val="60000"/>
                  </a:schemeClr>
                </a:solidFill>
                <a:latin typeface="Arial" panose="020B0604020202020204" pitchFamily="34" charset="0"/>
                <a:cs typeface="Arial" panose="020B0604020202020204" pitchFamily="34" charset="0"/>
              </a:rPr>
              <a:t>: </a:t>
            </a:r>
            <a:r>
              <a:rPr lang="en-AU" sz="2800" b="1" kern="0" dirty="0" smtClean="0">
                <a:solidFill>
                  <a:schemeClr val="tx1">
                    <a:lumMod val="40000"/>
                    <a:lumOff val="60000"/>
                  </a:schemeClr>
                </a:solidFill>
                <a:latin typeface="Arial" panose="020B0604020202020204" pitchFamily="34" charset="0"/>
                <a:cs typeface="Arial" panose="020B0604020202020204" pitchFamily="34" charset="0"/>
              </a:rPr>
              <a:t>the </a:t>
            </a:r>
            <a:r>
              <a:rPr lang="en-AU" sz="2800" b="1" kern="0" dirty="0">
                <a:solidFill>
                  <a:schemeClr val="tx1">
                    <a:lumMod val="40000"/>
                    <a:lumOff val="60000"/>
                  </a:schemeClr>
                </a:solidFill>
                <a:latin typeface="Arial" panose="020B0604020202020204" pitchFamily="34" charset="0"/>
                <a:cs typeface="Arial" panose="020B0604020202020204" pitchFamily="34" charset="0"/>
              </a:rPr>
              <a:t>ageing of the baby boomers</a:t>
            </a:r>
          </a:p>
          <a:p>
            <a:endParaRPr lang="en-AU" sz="1200" dirty="0">
              <a:solidFill>
                <a:srgbClr val="000000"/>
              </a:solidFill>
              <a:latin typeface="Arial" panose="020B0604020202020204" pitchFamily="34" charset="0"/>
              <a:cs typeface="Arial" panose="020B0604020202020204" pitchFamily="34" charset="0"/>
            </a:endParaRPr>
          </a:p>
          <a:p>
            <a:pPr lvl="1"/>
            <a:r>
              <a:rPr lang="en-AU" sz="2400" dirty="0" smtClean="0">
                <a:solidFill>
                  <a:srgbClr val="000000"/>
                </a:solidFill>
                <a:latin typeface="Arial" panose="020B0604020202020204" pitchFamily="34" charset="0"/>
                <a:cs typeface="Arial" panose="020B0604020202020204" pitchFamily="34" charset="0"/>
              </a:rPr>
              <a:t>“…</a:t>
            </a:r>
            <a:r>
              <a:rPr lang="en-AU" sz="2400" dirty="0">
                <a:solidFill>
                  <a:srgbClr val="000000"/>
                </a:solidFill>
                <a:latin typeface="Arial" panose="020B0604020202020204" pitchFamily="34" charset="0"/>
                <a:cs typeface="Arial" panose="020B0604020202020204" pitchFamily="34" charset="0"/>
              </a:rPr>
              <a:t>the baby boom may now be entering a period where it will cease to </a:t>
            </a:r>
            <a:r>
              <a:rPr lang="en-AU" sz="2400" dirty="0" smtClean="0">
                <a:solidFill>
                  <a:srgbClr val="000000"/>
                </a:solidFill>
                <a:latin typeface="Arial" panose="020B0604020202020204" pitchFamily="34" charset="0"/>
                <a:cs typeface="Arial" panose="020B0604020202020204" pitchFamily="34" charset="0"/>
              </a:rPr>
              <a:t>be labelled </a:t>
            </a:r>
            <a:r>
              <a:rPr lang="en-AU" sz="2400" dirty="0">
                <a:solidFill>
                  <a:srgbClr val="000000"/>
                </a:solidFill>
                <a:latin typeface="Arial" panose="020B0604020202020204" pitchFamily="34" charset="0"/>
                <a:cs typeface="Arial" panose="020B0604020202020204" pitchFamily="34" charset="0"/>
              </a:rPr>
              <a:t>as troublesome. The final years of the 1980s will see the last of the baby boomers pass out of the ‘difficult’ </a:t>
            </a:r>
            <a:r>
              <a:rPr lang="en-AU" sz="2400" dirty="0" smtClean="0">
                <a:solidFill>
                  <a:srgbClr val="000000"/>
                </a:solidFill>
                <a:latin typeface="Arial" panose="020B0604020202020204" pitchFamily="34" charset="0"/>
                <a:cs typeface="Arial" panose="020B0604020202020204" pitchFamily="34" charset="0"/>
              </a:rPr>
              <a:t>ages … Of </a:t>
            </a:r>
            <a:r>
              <a:rPr lang="en-AU" sz="2400" dirty="0">
                <a:solidFill>
                  <a:srgbClr val="000000"/>
                </a:solidFill>
                <a:latin typeface="Arial" panose="020B0604020202020204" pitchFamily="34" charset="0"/>
                <a:cs typeface="Arial" panose="020B0604020202020204" pitchFamily="34" charset="0"/>
              </a:rPr>
              <a:t>course such optimism should be tempered by the knowledge that the baby boomer generation will begin to enter the pensionable ages a decade into the next century</a:t>
            </a:r>
            <a:r>
              <a:rPr lang="en-AU" sz="2400" dirty="0" smtClean="0">
                <a:solidFill>
                  <a:srgbClr val="000000"/>
                </a:solidFill>
                <a:latin typeface="Arial" panose="020B0604020202020204" pitchFamily="34" charset="0"/>
                <a:cs typeface="Arial" panose="020B0604020202020204" pitchFamily="34" charset="0"/>
              </a:rPr>
              <a:t>.”</a:t>
            </a:r>
            <a:endParaRPr lang="en-AU" sz="2400" dirty="0">
              <a:solidFill>
                <a:srgbClr val="000000"/>
              </a:solidFill>
              <a:latin typeface="Arial" panose="020B0604020202020204" pitchFamily="34" charset="0"/>
              <a:cs typeface="Arial" panose="020B0604020202020204" pitchFamily="34" charset="0"/>
            </a:endParaRPr>
          </a:p>
          <a:p>
            <a:pPr lvl="1"/>
            <a:r>
              <a:rPr lang="en-AU" sz="2000" dirty="0" smtClean="0">
                <a:solidFill>
                  <a:srgbClr val="000000"/>
                </a:solidFill>
                <a:latin typeface="Arial" panose="020B0604020202020204" pitchFamily="34" charset="0"/>
                <a:cs typeface="Arial" panose="020B0604020202020204" pitchFamily="34" charset="0"/>
              </a:rPr>
              <a:t>(</a:t>
            </a:r>
            <a:r>
              <a:rPr lang="en-AU" sz="2000" dirty="0">
                <a:solidFill>
                  <a:srgbClr val="000000"/>
                </a:solidFill>
                <a:latin typeface="Arial" panose="020B0604020202020204" pitchFamily="34" charset="0"/>
                <a:cs typeface="Arial" panose="020B0604020202020204" pitchFamily="34" charset="0"/>
              </a:rPr>
              <a:t>Hugo 1986: </a:t>
            </a:r>
            <a:r>
              <a:rPr lang="en-AU" sz="2000" i="1" dirty="0" smtClean="0">
                <a:solidFill>
                  <a:srgbClr val="000000"/>
                </a:solidFill>
                <a:latin typeface="Arial" panose="020B0604020202020204" pitchFamily="34" charset="0"/>
                <a:cs typeface="Arial" panose="020B0604020202020204" pitchFamily="34" charset="0"/>
              </a:rPr>
              <a:t>Australia’s Changing Population</a:t>
            </a:r>
            <a:r>
              <a:rPr lang="en-AU" sz="2000" dirty="0" smtClean="0">
                <a:solidFill>
                  <a:srgbClr val="000000"/>
                </a:solidFill>
                <a:latin typeface="Arial" panose="020B0604020202020204" pitchFamily="34" charset="0"/>
                <a:cs typeface="Arial" panose="020B0604020202020204" pitchFamily="34" charset="0"/>
              </a:rPr>
              <a:t>, p.159).</a:t>
            </a:r>
          </a:p>
          <a:p>
            <a:endParaRPr lang="en-AU" sz="1200" dirty="0" smtClean="0">
              <a:solidFill>
                <a:srgbClr val="000000"/>
              </a:solidFill>
              <a:latin typeface="Arial" panose="020B0604020202020204" pitchFamily="34" charset="0"/>
              <a:cs typeface="Arial" panose="020B0604020202020204" pitchFamily="34" charset="0"/>
            </a:endParaRPr>
          </a:p>
          <a:p>
            <a:r>
              <a:rPr lang="en-AU" sz="2800" b="1" kern="0" dirty="0">
                <a:solidFill>
                  <a:schemeClr val="tx1">
                    <a:lumMod val="60000"/>
                    <a:lumOff val="40000"/>
                  </a:schemeClr>
                </a:solidFill>
                <a:latin typeface="Arial" panose="020B0604020202020204" pitchFamily="34" charset="0"/>
                <a:cs typeface="Arial" panose="020B0604020202020204" pitchFamily="34" charset="0"/>
              </a:rPr>
              <a:t>Outline</a:t>
            </a:r>
          </a:p>
          <a:p>
            <a:pPr lvl="1"/>
            <a:r>
              <a:rPr lang="en-AU" sz="2800" kern="0" dirty="0">
                <a:latin typeface="Arial" panose="020B0604020202020204" pitchFamily="34" charset="0"/>
                <a:cs typeface="Arial" panose="020B0604020202020204" pitchFamily="34" charset="0"/>
              </a:rPr>
              <a:t>Building the baby boom generation</a:t>
            </a:r>
          </a:p>
          <a:p>
            <a:pPr lvl="1"/>
            <a:r>
              <a:rPr lang="en-AU" sz="2800" kern="0" dirty="0">
                <a:latin typeface="Arial" panose="020B0604020202020204" pitchFamily="34" charset="0"/>
                <a:cs typeface="Arial" panose="020B0604020202020204" pitchFamily="34" charset="0"/>
              </a:rPr>
              <a:t>Generational differences</a:t>
            </a:r>
          </a:p>
          <a:p>
            <a:pPr lvl="1"/>
            <a:r>
              <a:rPr lang="en-AU" sz="2800" kern="0" dirty="0">
                <a:latin typeface="Arial" panose="020B0604020202020204" pitchFamily="34" charset="0"/>
                <a:cs typeface="Arial" panose="020B0604020202020204" pitchFamily="34" charset="0"/>
              </a:rPr>
              <a:t>Labour force participation</a:t>
            </a:r>
          </a:p>
          <a:p>
            <a:pPr lvl="1"/>
            <a:r>
              <a:rPr lang="en-AU" sz="2800" kern="0" dirty="0" smtClean="0">
                <a:latin typeface="Arial" panose="020B0604020202020204" pitchFamily="34" charset="0"/>
                <a:cs typeface="Arial" panose="020B0604020202020204" pitchFamily="34" charset="0"/>
              </a:rPr>
              <a:t>Health</a:t>
            </a:r>
            <a:endParaRPr lang="en-AU" sz="2800" kern="0" dirty="0">
              <a:latin typeface="Arial" panose="020B0604020202020204" pitchFamily="34" charset="0"/>
              <a:cs typeface="Arial" panose="020B0604020202020204" pitchFamily="34" charset="0"/>
            </a:endParaRPr>
          </a:p>
        </p:txBody>
      </p:sp>
      <p:sp>
        <p:nvSpPr>
          <p:cNvPr id="4" name="Content Placeholder 3"/>
          <p:cNvSpPr txBox="1">
            <a:spLocks/>
          </p:cNvSpPr>
          <p:nvPr/>
        </p:nvSpPr>
        <p:spPr>
          <a:xfrm>
            <a:off x="929039" y="3922416"/>
            <a:ext cx="7285920" cy="3568666"/>
          </a:xfrm>
          <a:prstGeom prst="rect">
            <a:avLst/>
          </a:prstGeom>
          <a:ln w="6350">
            <a:noFill/>
          </a:ln>
        </p:spPr>
        <p:txBody>
          <a:bodyPr>
            <a:noAutofit/>
          </a:bodyPr>
          <a:lstStyle>
            <a:lvl1pPr marL="342900" indent="-342900" algn="l" rtl="0" eaLnBrk="0" fontAlgn="base" hangingPunct="0">
              <a:spcBef>
                <a:spcPct val="20000"/>
              </a:spcBef>
              <a:spcAft>
                <a:spcPct val="0"/>
              </a:spcAft>
              <a:buClr>
                <a:schemeClr val="accent1"/>
              </a:buClr>
              <a:buSzPct val="50000"/>
              <a:buFont typeface="Monotype Sorts"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50000"/>
              <a:buFont typeface="Monotype Sorts" pitchFamily="2" charset="2"/>
              <a:buChar char="l"/>
              <a:defRPr kumimoji="1" sz="2800">
                <a:solidFill>
                  <a:schemeClr val="tx1"/>
                </a:solidFill>
                <a:latin typeface="+mn-lt"/>
              </a:defRPr>
            </a:lvl2pPr>
            <a:lvl3pPr marL="1143000" indent="-228600" algn="l" rtl="0" eaLnBrk="0" fontAlgn="base" hangingPunct="0">
              <a:spcBef>
                <a:spcPct val="20000"/>
              </a:spcBef>
              <a:spcAft>
                <a:spcPct val="0"/>
              </a:spcAft>
              <a:buClr>
                <a:schemeClr val="accent1"/>
              </a:buClr>
              <a:buSzPct val="50000"/>
              <a:buFont typeface="Monotype Sorts" pitchFamily="2" charset="2"/>
              <a:buChar char="l"/>
              <a:defRPr kumimoji="1" sz="2400">
                <a:solidFill>
                  <a:schemeClr val="tx1"/>
                </a:solidFill>
                <a:latin typeface="+mn-lt"/>
              </a:defRPr>
            </a:lvl3pPr>
            <a:lvl4pPr marL="1600200" indent="-228600" algn="l" rtl="0" eaLnBrk="0" fontAlgn="base" hangingPunct="0">
              <a:spcBef>
                <a:spcPct val="20000"/>
              </a:spcBef>
              <a:spcAft>
                <a:spcPct val="0"/>
              </a:spcAft>
              <a:buClr>
                <a:schemeClr val="accent1"/>
              </a:buClr>
              <a:buSzPct val="50000"/>
              <a:buFont typeface="Monotype Sorts" pitchFamily="2" charset="2"/>
              <a:buChar char="l"/>
              <a:defRPr kumimoji="1"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Monotype Sorts" pitchFamily="2" charset="2"/>
              <a:buChar char="l"/>
              <a:defRPr kumimoji="1">
                <a:solidFill>
                  <a:schemeClr val="tx1"/>
                </a:solidFill>
                <a:latin typeface="+mn-lt"/>
              </a:defRPr>
            </a:lvl5pPr>
            <a:lvl6pPr marL="2514600" indent="-228600" algn="l" rtl="0" eaLnBrk="0" fontAlgn="base" hangingPunct="0">
              <a:spcBef>
                <a:spcPct val="20000"/>
              </a:spcBef>
              <a:spcAft>
                <a:spcPct val="0"/>
              </a:spcAft>
              <a:buClr>
                <a:schemeClr val="accent1"/>
              </a:buClr>
              <a:buSzPct val="50000"/>
              <a:buFont typeface="Monotype Sorts" pitchFamily="2" charset="2"/>
              <a:buChar char="l"/>
              <a:defRPr kumimoji="1">
                <a:solidFill>
                  <a:schemeClr val="tx1"/>
                </a:solidFill>
                <a:latin typeface="+mn-lt"/>
              </a:defRPr>
            </a:lvl6pPr>
            <a:lvl7pPr marL="2971800" indent="-228600" algn="l" rtl="0" eaLnBrk="0" fontAlgn="base" hangingPunct="0">
              <a:spcBef>
                <a:spcPct val="20000"/>
              </a:spcBef>
              <a:spcAft>
                <a:spcPct val="0"/>
              </a:spcAft>
              <a:buClr>
                <a:schemeClr val="accent1"/>
              </a:buClr>
              <a:buSzPct val="50000"/>
              <a:buFont typeface="Monotype Sorts" pitchFamily="2" charset="2"/>
              <a:buChar char="l"/>
              <a:defRPr kumimoji="1">
                <a:solidFill>
                  <a:schemeClr val="tx1"/>
                </a:solidFill>
                <a:latin typeface="+mn-lt"/>
              </a:defRPr>
            </a:lvl7pPr>
            <a:lvl8pPr marL="3429000" indent="-228600" algn="l" rtl="0" eaLnBrk="0" fontAlgn="base" hangingPunct="0">
              <a:spcBef>
                <a:spcPct val="20000"/>
              </a:spcBef>
              <a:spcAft>
                <a:spcPct val="0"/>
              </a:spcAft>
              <a:buClr>
                <a:schemeClr val="accent1"/>
              </a:buClr>
              <a:buSzPct val="50000"/>
              <a:buFont typeface="Monotype Sorts" pitchFamily="2" charset="2"/>
              <a:buChar char="l"/>
              <a:defRPr kumimoji="1">
                <a:solidFill>
                  <a:schemeClr val="tx1"/>
                </a:solidFill>
                <a:latin typeface="+mn-lt"/>
              </a:defRPr>
            </a:lvl8pPr>
            <a:lvl9pPr marL="3886200" indent="-228600" algn="l" rtl="0" eaLnBrk="0" fontAlgn="base" hangingPunct="0">
              <a:spcBef>
                <a:spcPct val="20000"/>
              </a:spcBef>
              <a:spcAft>
                <a:spcPct val="0"/>
              </a:spcAft>
              <a:buClr>
                <a:schemeClr val="accent1"/>
              </a:buClr>
              <a:buSzPct val="50000"/>
              <a:buFont typeface="Monotype Sorts" pitchFamily="2" charset="2"/>
              <a:buChar char="l"/>
              <a:defRPr kumimoji="1">
                <a:solidFill>
                  <a:schemeClr val="tx1"/>
                </a:solidFill>
                <a:latin typeface="+mn-lt"/>
              </a:defRPr>
            </a:lvl9pPr>
          </a:lstStyle>
          <a:p>
            <a:pPr marL="0" indent="0">
              <a:buFont typeface="Monotype Sorts" pitchFamily="2" charset="2"/>
              <a:buNone/>
            </a:pPr>
            <a:endParaRPr lang="en-AU" sz="2800" kern="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4432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891" y="1178465"/>
            <a:ext cx="4370613" cy="4250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625460" y="5950724"/>
            <a:ext cx="8231869" cy="400110"/>
          </a:xfrm>
          <a:prstGeom prst="rect">
            <a:avLst/>
          </a:prstGeom>
        </p:spPr>
        <p:txBody>
          <a:bodyPr wrap="none">
            <a:spAutoFit/>
          </a:bodyPr>
          <a:lstStyle/>
          <a:p>
            <a:r>
              <a:rPr lang="en-AU" sz="2000" dirty="0" smtClean="0">
                <a:solidFill>
                  <a:srgbClr val="000000"/>
                </a:solidFill>
                <a:latin typeface="Arial" panose="020B0604020202020204" pitchFamily="34" charset="0"/>
                <a:cs typeface="Arial" panose="020B0604020202020204" pitchFamily="34" charset="0"/>
              </a:rPr>
              <a:t>Source: Hugo et al. 2008: </a:t>
            </a:r>
            <a:r>
              <a:rPr lang="en-AU" sz="2000" i="1" dirty="0" smtClean="0">
                <a:solidFill>
                  <a:srgbClr val="000000"/>
                </a:solidFill>
                <a:latin typeface="Arial" panose="020B0604020202020204" pitchFamily="34" charset="0"/>
                <a:cs typeface="Arial" panose="020B0604020202020204" pitchFamily="34" charset="0"/>
              </a:rPr>
              <a:t>The </a:t>
            </a:r>
            <a:r>
              <a:rPr lang="en-AU" sz="2000" i="1" dirty="0">
                <a:solidFill>
                  <a:srgbClr val="000000"/>
                </a:solidFill>
                <a:latin typeface="Arial" panose="020B0604020202020204" pitchFamily="34" charset="0"/>
                <a:cs typeface="Arial" panose="020B0604020202020204" pitchFamily="34" charset="0"/>
              </a:rPr>
              <a:t>State of Ageing in South Australia</a:t>
            </a:r>
            <a:r>
              <a:rPr lang="en-AU" sz="2000" dirty="0" smtClean="0">
                <a:solidFill>
                  <a:srgbClr val="000000"/>
                </a:solidFill>
                <a:latin typeface="Arial" panose="020B0604020202020204" pitchFamily="34" charset="0"/>
                <a:cs typeface="Arial" panose="020B0604020202020204" pitchFamily="34" charset="0"/>
              </a:rPr>
              <a:t>, p.38 </a:t>
            </a:r>
            <a:endParaRPr lang="en-AU" sz="2000" dirty="0">
              <a:solidFill>
                <a:srgbClr val="000000"/>
              </a:solidFill>
              <a:latin typeface="Arial" panose="020B0604020202020204" pitchFamily="34" charset="0"/>
              <a:cs typeface="Arial" panose="020B0604020202020204"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279" y="1303940"/>
            <a:ext cx="4532865" cy="42242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5448" y="5293499"/>
            <a:ext cx="3038475" cy="65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935448" y="469095"/>
            <a:ext cx="7279512" cy="523220"/>
          </a:xfrm>
          <a:prstGeom prst="rect">
            <a:avLst/>
          </a:prstGeom>
          <a:noFill/>
        </p:spPr>
        <p:txBody>
          <a:bodyPr wrap="square" rtlCol="0">
            <a:spAutoFit/>
          </a:bodyPr>
          <a:lstStyle/>
          <a:p>
            <a:pPr algn="ctr"/>
            <a:r>
              <a:rPr lang="en-AU" sz="2800" b="1" dirty="0" smtClean="0">
                <a:solidFill>
                  <a:schemeClr val="tx1">
                    <a:lumMod val="40000"/>
                    <a:lumOff val="60000"/>
                  </a:schemeClr>
                </a:solidFill>
                <a:latin typeface="Arial" panose="020B0604020202020204" pitchFamily="34" charset="0"/>
                <a:cs typeface="Arial" panose="020B0604020202020204" pitchFamily="34" charset="0"/>
              </a:rPr>
              <a:t>Australia, Age Structures, 1966 and 2006</a:t>
            </a:r>
            <a:endParaRPr lang="en-AU" sz="2800" b="1" dirty="0">
              <a:solidFill>
                <a:schemeClr val="tx1">
                  <a:lumMod val="40000"/>
                  <a:lumOff val="6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7874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321880" y="1144105"/>
            <a:ext cx="8746225" cy="5084965"/>
          </a:xfrm>
          <a:prstGeom prst="rect">
            <a:avLst/>
          </a:prstGeom>
        </p:spPr>
      </p:pic>
      <p:sp>
        <p:nvSpPr>
          <p:cNvPr id="2" name="TextBox 1"/>
          <p:cNvSpPr txBox="1"/>
          <p:nvPr/>
        </p:nvSpPr>
        <p:spPr>
          <a:xfrm>
            <a:off x="929040" y="469095"/>
            <a:ext cx="7285920" cy="523220"/>
          </a:xfrm>
          <a:prstGeom prst="rect">
            <a:avLst/>
          </a:prstGeom>
          <a:noFill/>
        </p:spPr>
        <p:txBody>
          <a:bodyPr wrap="square" rtlCol="0">
            <a:spAutoFit/>
          </a:bodyPr>
          <a:lstStyle/>
          <a:p>
            <a:pPr algn="ctr"/>
            <a:r>
              <a:rPr lang="en-AU" sz="2800" b="1" dirty="0" smtClean="0">
                <a:solidFill>
                  <a:schemeClr val="tx1">
                    <a:lumMod val="40000"/>
                    <a:lumOff val="60000"/>
                  </a:schemeClr>
                </a:solidFill>
                <a:latin typeface="Arial" panose="020B0604020202020204" pitchFamily="34" charset="0"/>
                <a:cs typeface="Arial" panose="020B0604020202020204" pitchFamily="34" charset="0"/>
              </a:rPr>
              <a:t>South Australia, Age Structure 2006</a:t>
            </a:r>
            <a:endParaRPr lang="en-AU" sz="2800" b="1" dirty="0">
              <a:solidFill>
                <a:schemeClr val="tx1">
                  <a:lumMod val="40000"/>
                  <a:lumOff val="6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2536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08038310"/>
              </p:ext>
            </p:extLst>
          </p:nvPr>
        </p:nvGraphicFramePr>
        <p:xfrm>
          <a:off x="1835586" y="2214680"/>
          <a:ext cx="5464443" cy="2083040"/>
        </p:xfrm>
        <a:graphic>
          <a:graphicData uri="http://schemas.openxmlformats.org/drawingml/2006/table">
            <a:tbl>
              <a:tblPr firstRow="1" firstCol="1" bandRow="1"/>
              <a:tblGrid>
                <a:gridCol w="1120913"/>
                <a:gridCol w="2146766"/>
                <a:gridCol w="2196764"/>
              </a:tblGrid>
              <a:tr h="54156">
                <a:tc>
                  <a:txBody>
                    <a:bodyPr/>
                    <a:lstStyle/>
                    <a:p>
                      <a:pPr marL="0" marR="0" algn="ctr">
                        <a:lnSpc>
                          <a:spcPct val="115000"/>
                        </a:lnSpc>
                        <a:spcBef>
                          <a:spcPts val="0"/>
                        </a:spcBef>
                        <a:spcAft>
                          <a:spcPts val="0"/>
                        </a:spcAft>
                      </a:pPr>
                      <a:endParaRPr lang="en-AU" sz="2800" dirty="0">
                        <a:solidFill>
                          <a:srgbClr val="000000"/>
                        </a:solidFill>
                        <a:effectLst/>
                        <a:latin typeface="Arial" panose="020B0604020202020204" pitchFamily="34" charset="0"/>
                        <a:ea typeface="Times New Roman"/>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AU" sz="2800" b="0" dirty="0" smtClean="0">
                          <a:solidFill>
                            <a:srgbClr val="000000"/>
                          </a:solidFill>
                          <a:effectLst/>
                          <a:latin typeface="Arial" panose="020B0604020202020204" pitchFamily="34" charset="0"/>
                          <a:ea typeface="Times New Roman"/>
                          <a:cs typeface="Arial" panose="020B0604020202020204" pitchFamily="34" charset="0"/>
                        </a:rPr>
                        <a:t>South Australia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2800" b="0" dirty="0" smtClean="0">
                          <a:solidFill>
                            <a:srgbClr val="000000"/>
                          </a:solidFill>
                          <a:effectLst/>
                          <a:latin typeface="Arial" panose="020B0604020202020204" pitchFamily="34" charset="0"/>
                          <a:ea typeface="Times New Roman"/>
                          <a:cs typeface="Arial" panose="020B0604020202020204" pitchFamily="34" charset="0"/>
                        </a:rPr>
                        <a:t>Australia</a:t>
                      </a:r>
                      <a:endParaRPr lang="en-AU" sz="2800" b="0" dirty="0">
                        <a:solidFill>
                          <a:srgbClr val="000000"/>
                        </a:solidFill>
                        <a:effectLst/>
                        <a:latin typeface="Arial" panose="020B0604020202020204" pitchFamily="34" charset="0"/>
                        <a:ea typeface="Times New Roman"/>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792">
                <a:tc>
                  <a:txBody>
                    <a:bodyPr/>
                    <a:lstStyle/>
                    <a:p>
                      <a:pPr marL="0" marR="0" algn="ctr">
                        <a:lnSpc>
                          <a:spcPct val="115000"/>
                        </a:lnSpc>
                        <a:spcBef>
                          <a:spcPts val="0"/>
                        </a:spcBef>
                        <a:spcAft>
                          <a:spcPts val="0"/>
                        </a:spcAft>
                      </a:pPr>
                      <a:r>
                        <a:rPr lang="en-AU" sz="2800" dirty="0" smtClean="0">
                          <a:solidFill>
                            <a:srgbClr val="000000"/>
                          </a:solidFill>
                          <a:effectLst/>
                          <a:latin typeface="Arial" panose="020B0604020202020204" pitchFamily="34" charset="0"/>
                          <a:ea typeface="Times New Roman"/>
                          <a:cs typeface="Arial" panose="020B0604020202020204" pitchFamily="34" charset="0"/>
                        </a:rPr>
                        <a:t>2006</a:t>
                      </a:r>
                      <a:endParaRPr lang="en-AU" sz="2800" dirty="0">
                        <a:solidFill>
                          <a:srgbClr val="000000"/>
                        </a:solidFill>
                        <a:effectLst/>
                        <a:latin typeface="Arial" panose="020B0604020202020204" pitchFamily="34" charset="0"/>
                        <a:ea typeface="Times New Roman"/>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2800" b="0" dirty="0" smtClean="0">
                          <a:solidFill>
                            <a:srgbClr val="000000"/>
                          </a:solidFill>
                          <a:effectLst/>
                          <a:latin typeface="Arial" panose="020B0604020202020204" pitchFamily="34" charset="0"/>
                          <a:ea typeface="Times New Roman"/>
                          <a:cs typeface="Arial" panose="020B0604020202020204" pitchFamily="34" charset="0"/>
                        </a:rPr>
                        <a:t>15.1</a:t>
                      </a:r>
                      <a:endParaRPr lang="en-AU" sz="2800" b="0" dirty="0">
                        <a:solidFill>
                          <a:srgbClr val="000000"/>
                        </a:solidFill>
                        <a:effectLst/>
                        <a:latin typeface="Arial" panose="020B0604020202020204" pitchFamily="34" charset="0"/>
                        <a:ea typeface="Times New Roman"/>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2800" dirty="0" smtClean="0">
                          <a:solidFill>
                            <a:srgbClr val="000000"/>
                          </a:solidFill>
                          <a:effectLst/>
                          <a:latin typeface="Arial" panose="020B0604020202020204" pitchFamily="34" charset="0"/>
                          <a:ea typeface="Times New Roman"/>
                          <a:cs typeface="Arial" panose="020B0604020202020204" pitchFamily="34" charset="0"/>
                        </a:rPr>
                        <a:t>13.3</a:t>
                      </a:r>
                      <a:endParaRPr lang="en-AU" sz="2800" dirty="0">
                        <a:solidFill>
                          <a:srgbClr val="000000"/>
                        </a:solidFill>
                        <a:effectLst/>
                        <a:latin typeface="Arial" panose="020B0604020202020204" pitchFamily="34" charset="0"/>
                        <a:ea typeface="Times New Roman"/>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792">
                <a:tc>
                  <a:txBody>
                    <a:bodyPr/>
                    <a:lstStyle/>
                    <a:p>
                      <a:pPr marL="0" marR="0" algn="ctr">
                        <a:lnSpc>
                          <a:spcPct val="115000"/>
                        </a:lnSpc>
                        <a:spcBef>
                          <a:spcPts val="0"/>
                        </a:spcBef>
                        <a:spcAft>
                          <a:spcPts val="0"/>
                        </a:spcAft>
                      </a:pPr>
                      <a:r>
                        <a:rPr lang="en-AU" sz="2800" dirty="0" smtClean="0">
                          <a:solidFill>
                            <a:srgbClr val="000000"/>
                          </a:solidFill>
                          <a:effectLst/>
                          <a:latin typeface="Arial" panose="020B0604020202020204" pitchFamily="34" charset="0"/>
                          <a:ea typeface="Times New Roman"/>
                          <a:cs typeface="Arial" panose="020B0604020202020204" pitchFamily="34" charset="0"/>
                        </a:rPr>
                        <a:t>2031</a:t>
                      </a:r>
                      <a:endParaRPr lang="en-AU" sz="2800" dirty="0">
                        <a:solidFill>
                          <a:srgbClr val="000000"/>
                        </a:solidFill>
                        <a:effectLst/>
                        <a:latin typeface="Arial" panose="020B0604020202020204" pitchFamily="34" charset="0"/>
                        <a:ea typeface="Times New Roman"/>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2800" b="0" dirty="0" smtClean="0">
                          <a:solidFill>
                            <a:srgbClr val="000000"/>
                          </a:solidFill>
                          <a:effectLst/>
                          <a:latin typeface="Arial" panose="020B0604020202020204" pitchFamily="34" charset="0"/>
                          <a:ea typeface="Times New Roman"/>
                          <a:cs typeface="Arial" panose="020B0604020202020204" pitchFamily="34" charset="0"/>
                        </a:rPr>
                        <a:t>23.9</a:t>
                      </a:r>
                      <a:endParaRPr lang="en-AU" sz="2800" b="0" dirty="0">
                        <a:solidFill>
                          <a:srgbClr val="000000"/>
                        </a:solidFill>
                        <a:effectLst/>
                        <a:latin typeface="Arial" panose="020B0604020202020204" pitchFamily="34" charset="0"/>
                        <a:ea typeface="Times New Roman"/>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2800" dirty="0" smtClean="0">
                          <a:solidFill>
                            <a:srgbClr val="000000"/>
                          </a:solidFill>
                          <a:effectLst/>
                          <a:latin typeface="Arial" panose="020B0604020202020204" pitchFamily="34" charset="0"/>
                          <a:ea typeface="Times New Roman"/>
                          <a:cs typeface="Arial" panose="020B0604020202020204" pitchFamily="34" charset="0"/>
                        </a:rPr>
                        <a:t>18.7</a:t>
                      </a:r>
                      <a:endParaRPr lang="en-AU" sz="2800" dirty="0">
                        <a:solidFill>
                          <a:srgbClr val="000000"/>
                        </a:solidFill>
                        <a:effectLst/>
                        <a:latin typeface="Arial" panose="020B0604020202020204" pitchFamily="34" charset="0"/>
                        <a:ea typeface="Times New Roman"/>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894111" y="630111"/>
            <a:ext cx="7347395" cy="954107"/>
          </a:xfrm>
          <a:prstGeom prst="rect">
            <a:avLst/>
          </a:prstGeom>
          <a:noFill/>
        </p:spPr>
        <p:txBody>
          <a:bodyPr wrap="square" rtlCol="0">
            <a:spAutoFit/>
          </a:bodyPr>
          <a:lstStyle/>
          <a:p>
            <a:pPr algn="ctr"/>
            <a:r>
              <a:rPr lang="en-AU" sz="2800" b="1" dirty="0" smtClean="0">
                <a:solidFill>
                  <a:schemeClr val="tx1">
                    <a:lumMod val="60000"/>
                    <a:lumOff val="40000"/>
                  </a:schemeClr>
                </a:solidFill>
                <a:latin typeface="Arial" panose="020B0604020202020204" pitchFamily="34" charset="0"/>
                <a:cs typeface="Arial" panose="020B0604020202020204" pitchFamily="34" charset="0"/>
              </a:rPr>
              <a:t>Percentages aged 65 and </a:t>
            </a:r>
            <a:r>
              <a:rPr lang="en-AU" sz="2800" b="1" dirty="0">
                <a:solidFill>
                  <a:schemeClr val="tx1">
                    <a:lumMod val="60000"/>
                    <a:lumOff val="40000"/>
                  </a:schemeClr>
                </a:solidFill>
                <a:latin typeface="Arial" panose="020B0604020202020204" pitchFamily="34" charset="0"/>
                <a:cs typeface="Arial" panose="020B0604020202020204" pitchFamily="34" charset="0"/>
              </a:rPr>
              <a:t>o</a:t>
            </a:r>
            <a:r>
              <a:rPr lang="en-AU" sz="2800" b="1" dirty="0" smtClean="0">
                <a:solidFill>
                  <a:schemeClr val="tx1">
                    <a:lumMod val="60000"/>
                    <a:lumOff val="40000"/>
                  </a:schemeClr>
                </a:solidFill>
                <a:latin typeface="Arial" panose="020B0604020202020204" pitchFamily="34" charset="0"/>
                <a:cs typeface="Arial" panose="020B0604020202020204" pitchFamily="34" charset="0"/>
              </a:rPr>
              <a:t>ver</a:t>
            </a:r>
          </a:p>
          <a:p>
            <a:pPr algn="ctr"/>
            <a:r>
              <a:rPr lang="en-AU" sz="2800" b="1" dirty="0" smtClean="0">
                <a:solidFill>
                  <a:schemeClr val="tx1">
                    <a:lumMod val="60000"/>
                    <a:lumOff val="40000"/>
                  </a:schemeClr>
                </a:solidFill>
                <a:latin typeface="Arial" panose="020B0604020202020204" pitchFamily="34" charset="0"/>
                <a:cs typeface="Arial" panose="020B0604020202020204" pitchFamily="34" charset="0"/>
              </a:rPr>
              <a:t>in South Australia and Australia</a:t>
            </a:r>
            <a:endParaRPr lang="en-AU" sz="2800" b="1" dirty="0">
              <a:solidFill>
                <a:schemeClr val="tx1">
                  <a:lumMod val="60000"/>
                  <a:lumOff val="4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58294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71917156"/>
              </p:ext>
            </p:extLst>
          </p:nvPr>
        </p:nvGraphicFramePr>
        <p:xfrm>
          <a:off x="1004935" y="2062890"/>
          <a:ext cx="7210025" cy="2689095"/>
        </p:xfrm>
        <a:graphic>
          <a:graphicData uri="http://schemas.openxmlformats.org/drawingml/2006/table">
            <a:tbl>
              <a:tblPr firstRow="1" firstCol="1" bandRow="1"/>
              <a:tblGrid>
                <a:gridCol w="2153220"/>
                <a:gridCol w="1794351"/>
                <a:gridCol w="3262454"/>
              </a:tblGrid>
              <a:tr h="569213">
                <a:tc>
                  <a:txBody>
                    <a:bodyPr/>
                    <a:lstStyle/>
                    <a:p>
                      <a:pPr marL="0" marR="0">
                        <a:lnSpc>
                          <a:spcPct val="115000"/>
                        </a:lnSpc>
                        <a:spcBef>
                          <a:spcPts val="0"/>
                        </a:spcBef>
                        <a:spcAft>
                          <a:spcPts val="0"/>
                        </a:spcAft>
                      </a:pPr>
                      <a:endParaRPr lang="en-AU" sz="2800" dirty="0">
                        <a:solidFill>
                          <a:srgbClr val="000000"/>
                        </a:solidFill>
                        <a:effectLst/>
                        <a:latin typeface="Arial" panose="020B0604020202020204" pitchFamily="34" charset="0"/>
                        <a:ea typeface="Times New Roman"/>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AU" sz="2800" dirty="0" smtClean="0">
                          <a:solidFill>
                            <a:srgbClr val="000000"/>
                          </a:solidFill>
                          <a:effectLst/>
                          <a:latin typeface="Arial" panose="020B0604020202020204" pitchFamily="34" charset="0"/>
                          <a:ea typeface="Times New Roman"/>
                          <a:cs typeface="Arial" panose="020B0604020202020204" pitchFamily="34" charset="0"/>
                        </a:rPr>
                        <a:t>Millions</a:t>
                      </a:r>
                    </a:p>
                    <a:p>
                      <a:pPr marL="0" marR="0" algn="ctr">
                        <a:lnSpc>
                          <a:spcPct val="115000"/>
                        </a:lnSpc>
                        <a:spcBef>
                          <a:spcPts val="0"/>
                        </a:spcBef>
                        <a:spcAft>
                          <a:spcPts val="0"/>
                        </a:spcAft>
                      </a:pPr>
                      <a:endParaRPr lang="en-AU" sz="2800" dirty="0">
                        <a:solidFill>
                          <a:srgbClr val="000000"/>
                        </a:solidFill>
                        <a:effectLst/>
                        <a:latin typeface="Arial" panose="020B0604020202020204" pitchFamily="34" charset="0"/>
                        <a:ea typeface="Times New Roman"/>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AU" sz="2800" dirty="0" smtClean="0">
                          <a:solidFill>
                            <a:srgbClr val="000000"/>
                          </a:solidFill>
                          <a:effectLst/>
                          <a:latin typeface="Arial" panose="020B0604020202020204" pitchFamily="34" charset="0"/>
                          <a:ea typeface="Times New Roman"/>
                          <a:cs typeface="Arial" panose="020B0604020202020204" pitchFamily="34" charset="0"/>
                        </a:rPr>
                        <a:t>Percentages of the total population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9213">
                <a:tc>
                  <a:txBody>
                    <a:bodyPr/>
                    <a:lstStyle/>
                    <a:p>
                      <a:pPr marL="0" marR="0">
                        <a:lnSpc>
                          <a:spcPct val="115000"/>
                        </a:lnSpc>
                        <a:spcBef>
                          <a:spcPts val="0"/>
                        </a:spcBef>
                        <a:spcAft>
                          <a:spcPts val="0"/>
                        </a:spcAft>
                      </a:pPr>
                      <a:r>
                        <a:rPr lang="en-AU" sz="2800" dirty="0">
                          <a:solidFill>
                            <a:srgbClr val="000000"/>
                          </a:solidFill>
                          <a:effectLst/>
                          <a:latin typeface="Arial" panose="020B0604020202020204" pitchFamily="34" charset="0"/>
                          <a:ea typeface="Times New Roman"/>
                          <a:cs typeface="Arial" panose="020B0604020202020204" pitchFamily="34" charset="0"/>
                        </a:rPr>
                        <a:t>Series 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2800">
                          <a:solidFill>
                            <a:srgbClr val="000000"/>
                          </a:solidFill>
                          <a:effectLst/>
                          <a:latin typeface="Arial" panose="020B0604020202020204" pitchFamily="34" charset="0"/>
                          <a:ea typeface="Times New Roman"/>
                          <a:cs typeface="Arial" panose="020B0604020202020204" pitchFamily="34" charset="0"/>
                        </a:rPr>
                        <a:t>5.83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2800" dirty="0">
                          <a:solidFill>
                            <a:srgbClr val="000000"/>
                          </a:solidFill>
                          <a:effectLst/>
                          <a:latin typeface="Arial" panose="020B0604020202020204" pitchFamily="34" charset="0"/>
                          <a:ea typeface="Times New Roman"/>
                          <a:cs typeface="Arial" panose="020B0604020202020204" pitchFamily="34" charset="0"/>
                        </a:rPr>
                        <a:t>18.3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9213">
                <a:tc>
                  <a:txBody>
                    <a:bodyPr/>
                    <a:lstStyle/>
                    <a:p>
                      <a:pPr marL="0" marR="0">
                        <a:lnSpc>
                          <a:spcPct val="115000"/>
                        </a:lnSpc>
                        <a:spcBef>
                          <a:spcPts val="0"/>
                        </a:spcBef>
                        <a:spcAft>
                          <a:spcPts val="0"/>
                        </a:spcAft>
                      </a:pPr>
                      <a:r>
                        <a:rPr lang="en-AU" sz="2800">
                          <a:solidFill>
                            <a:srgbClr val="000000"/>
                          </a:solidFill>
                          <a:effectLst/>
                          <a:latin typeface="Arial" panose="020B0604020202020204" pitchFamily="34" charset="0"/>
                          <a:ea typeface="Times New Roman"/>
                          <a:cs typeface="Arial" panose="020B0604020202020204" pitchFamily="34" charset="0"/>
                        </a:rPr>
                        <a:t>Series 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2800">
                          <a:solidFill>
                            <a:srgbClr val="000000"/>
                          </a:solidFill>
                          <a:effectLst/>
                          <a:latin typeface="Arial" panose="020B0604020202020204" pitchFamily="34" charset="0"/>
                          <a:ea typeface="Times New Roman"/>
                          <a:cs typeface="Arial" panose="020B0604020202020204" pitchFamily="34" charset="0"/>
                        </a:rPr>
                        <a:t>5.71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2800" dirty="0">
                          <a:solidFill>
                            <a:srgbClr val="000000"/>
                          </a:solidFill>
                          <a:effectLst/>
                          <a:latin typeface="Arial" panose="020B0604020202020204" pitchFamily="34" charset="0"/>
                          <a:ea typeface="Times New Roman"/>
                          <a:cs typeface="Arial" panose="020B0604020202020204" pitchFamily="34" charset="0"/>
                        </a:rPr>
                        <a:t>18.7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9213">
                <a:tc>
                  <a:txBody>
                    <a:bodyPr/>
                    <a:lstStyle/>
                    <a:p>
                      <a:pPr marL="0" marR="0">
                        <a:lnSpc>
                          <a:spcPct val="115000"/>
                        </a:lnSpc>
                        <a:spcBef>
                          <a:spcPts val="0"/>
                        </a:spcBef>
                        <a:spcAft>
                          <a:spcPts val="0"/>
                        </a:spcAft>
                      </a:pPr>
                      <a:r>
                        <a:rPr lang="en-AU" sz="2800">
                          <a:solidFill>
                            <a:srgbClr val="000000"/>
                          </a:solidFill>
                          <a:effectLst/>
                          <a:latin typeface="Arial" panose="020B0604020202020204" pitchFamily="34" charset="0"/>
                          <a:ea typeface="Times New Roman"/>
                          <a:cs typeface="Arial" panose="020B0604020202020204" pitchFamily="34" charset="0"/>
                        </a:rPr>
                        <a:t>Series 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2800">
                          <a:solidFill>
                            <a:srgbClr val="000000"/>
                          </a:solidFill>
                          <a:effectLst/>
                          <a:latin typeface="Arial" panose="020B0604020202020204" pitchFamily="34" charset="0"/>
                          <a:ea typeface="Times New Roman"/>
                          <a:cs typeface="Arial" panose="020B0604020202020204" pitchFamily="34" charset="0"/>
                        </a:rPr>
                        <a:t>5.69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2800" dirty="0">
                          <a:solidFill>
                            <a:srgbClr val="000000"/>
                          </a:solidFill>
                          <a:effectLst/>
                          <a:latin typeface="Arial" panose="020B0604020202020204" pitchFamily="34" charset="0"/>
                          <a:ea typeface="Times New Roman"/>
                          <a:cs typeface="Arial" panose="020B0604020202020204" pitchFamily="34" charset="0"/>
                        </a:rPr>
                        <a:t>19.4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891282" y="696779"/>
            <a:ext cx="732367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altLang="en-US" sz="2800" b="1" i="0" u="none" strike="noStrike" cap="none" normalizeH="0" baseline="0" dirty="0" smtClean="0">
                <a:ln>
                  <a:noFill/>
                </a:ln>
                <a:solidFill>
                  <a:schemeClr val="tx1">
                    <a:lumMod val="60000"/>
                    <a:lumOff val="40000"/>
                  </a:schemeClr>
                </a:solidFill>
                <a:effectLst/>
                <a:latin typeface="Arial" panose="020B0604020202020204" pitchFamily="34" charset="0"/>
                <a:ea typeface="Times New Roman" pitchFamily="18" charset="0"/>
                <a:cs typeface="Arial" panose="020B0604020202020204" pitchFamily="34" charset="0"/>
              </a:rPr>
              <a:t>ABS (2013) Projections for ages 65+ Australia 2031</a:t>
            </a:r>
            <a:endParaRPr kumimoji="0" lang="en-AU" altLang="en-US" sz="2800" b="1" i="0" u="none" strike="noStrike" cap="none" normalizeH="0" baseline="0" dirty="0" smtClean="0">
              <a:ln>
                <a:noFill/>
              </a:ln>
              <a:solidFill>
                <a:schemeClr val="tx1">
                  <a:lumMod val="60000"/>
                  <a:lumOff val="40000"/>
                </a:schemeClr>
              </a:solidFill>
              <a:effectLst/>
              <a:latin typeface="Arial" panose="020B0604020202020204" pitchFamily="34" charset="0"/>
              <a:cs typeface="Arial" panose="020B0604020202020204" pitchFamily="34" charset="0"/>
            </a:endParaRPr>
          </a:p>
        </p:txBody>
      </p:sp>
      <p:sp>
        <p:nvSpPr>
          <p:cNvPr id="4" name="Rectangle 3"/>
          <p:cNvSpPr/>
          <p:nvPr/>
        </p:nvSpPr>
        <p:spPr>
          <a:xfrm>
            <a:off x="929040" y="5022795"/>
            <a:ext cx="7513605" cy="1200329"/>
          </a:xfrm>
          <a:prstGeom prst="rect">
            <a:avLst/>
          </a:prstGeom>
        </p:spPr>
        <p:txBody>
          <a:bodyPr wrap="square">
            <a:spAutoFit/>
          </a:bodyPr>
          <a:lstStyle/>
          <a:p>
            <a:r>
              <a:rPr lang="en-AU" sz="2400" dirty="0" smtClean="0">
                <a:solidFill>
                  <a:srgbClr val="000000"/>
                </a:solidFill>
                <a:latin typeface="Arial" panose="020B0604020202020204" pitchFamily="34" charset="0"/>
                <a:cs typeface="Arial" panose="020B0604020202020204" pitchFamily="34" charset="0"/>
              </a:rPr>
              <a:t>“The </a:t>
            </a:r>
            <a:r>
              <a:rPr lang="en-AU" sz="2400" dirty="0">
                <a:solidFill>
                  <a:srgbClr val="000000"/>
                </a:solidFill>
                <a:latin typeface="Arial" panose="020B0604020202020204" pitchFamily="34" charset="0"/>
                <a:cs typeface="Arial" panose="020B0604020202020204" pitchFamily="34" charset="0"/>
              </a:rPr>
              <a:t>crucial point … is that there is really only one realistic scenario with respect to the future numerical growth of Australia’s older population</a:t>
            </a:r>
            <a:r>
              <a:rPr lang="en-AU" sz="2400" dirty="0" smtClean="0">
                <a:solidFill>
                  <a:srgbClr val="000000"/>
                </a:solidFill>
                <a:latin typeface="Arial" panose="020B0604020202020204" pitchFamily="34" charset="0"/>
                <a:cs typeface="Arial" panose="020B0604020202020204" pitchFamily="34" charset="0"/>
              </a:rPr>
              <a:t>.”</a:t>
            </a:r>
            <a:endParaRPr lang="en-AU" sz="20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7872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250" y="317305"/>
            <a:ext cx="8044870" cy="619970"/>
          </a:xfrm>
        </p:spPr>
        <p:txBody>
          <a:bodyPr>
            <a:normAutofit/>
          </a:bodyPr>
          <a:lstStyle/>
          <a:p>
            <a:pPr algn="ctr"/>
            <a:r>
              <a:rPr lang="en-AU" sz="2800" b="1" dirty="0" smtClean="0">
                <a:solidFill>
                  <a:schemeClr val="tx1">
                    <a:lumMod val="40000"/>
                    <a:lumOff val="60000"/>
                  </a:schemeClr>
                </a:solidFill>
                <a:latin typeface="Arial" panose="020B0604020202020204" pitchFamily="34" charset="0"/>
                <a:cs typeface="Arial" panose="020B0604020202020204" pitchFamily="34" charset="0"/>
              </a:rPr>
              <a:t>Generational differences</a:t>
            </a:r>
            <a:endParaRPr lang="en-AU" sz="2800" b="1" dirty="0">
              <a:solidFill>
                <a:schemeClr val="tx1">
                  <a:lumMod val="40000"/>
                  <a:lumOff val="6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29040" y="1076255"/>
            <a:ext cx="7706960" cy="4450381"/>
          </a:xfrm>
        </p:spPr>
        <p:txBody>
          <a:bodyPr>
            <a:noAutofit/>
          </a:bodyPr>
          <a:lstStyle/>
          <a:p>
            <a:pPr marL="0" indent="0">
              <a:buNone/>
            </a:pPr>
            <a:r>
              <a:rPr lang="en-AU" sz="2800" dirty="0">
                <a:latin typeface="Arial" panose="020B0604020202020204" pitchFamily="34" charset="0"/>
                <a:cs typeface="Arial" panose="020B0604020202020204" pitchFamily="34" charset="0"/>
              </a:rPr>
              <a:t>More diverse than older cohorts</a:t>
            </a:r>
          </a:p>
          <a:p>
            <a:pPr marL="0" indent="0">
              <a:buNone/>
            </a:pPr>
            <a:r>
              <a:rPr lang="en-AU" sz="2800" dirty="0" smtClean="0">
                <a:latin typeface="Arial" panose="020B0604020202020204" pitchFamily="34" charset="0"/>
                <a:cs typeface="Arial" panose="020B0604020202020204" pitchFamily="34" charset="0"/>
              </a:rPr>
              <a:t>A segmented market</a:t>
            </a:r>
          </a:p>
          <a:p>
            <a:pPr marL="0" indent="0">
              <a:buNone/>
            </a:pPr>
            <a:r>
              <a:rPr lang="en-AU" sz="2800" dirty="0" smtClean="0">
                <a:latin typeface="Arial" panose="020B0604020202020204" pitchFamily="34" charset="0"/>
                <a:cs typeface="Arial" panose="020B0604020202020204" pitchFamily="34" charset="0"/>
              </a:rPr>
              <a:t>First to experience high rates of divorce</a:t>
            </a:r>
          </a:p>
          <a:p>
            <a:pPr marL="0" indent="0">
              <a:buNone/>
            </a:pPr>
            <a:r>
              <a:rPr lang="en-AU" sz="2800" dirty="0" smtClean="0">
                <a:latin typeface="Arial" panose="020B0604020202020204" pitchFamily="34" charset="0"/>
                <a:cs typeface="Arial" panose="020B0604020202020204" pitchFamily="34" charset="0"/>
              </a:rPr>
              <a:t>Higher proportions childless</a:t>
            </a:r>
          </a:p>
          <a:p>
            <a:pPr marL="0" indent="0">
              <a:buNone/>
            </a:pPr>
            <a:r>
              <a:rPr lang="en-AU" sz="2800" dirty="0" smtClean="0">
                <a:latin typeface="Arial" panose="020B0604020202020204" pitchFamily="34" charset="0"/>
                <a:cs typeface="Arial" panose="020B0604020202020204" pitchFamily="34" charset="0"/>
              </a:rPr>
              <a:t>Higher proportions living alone</a:t>
            </a:r>
          </a:p>
          <a:p>
            <a:pPr marL="0" indent="0">
              <a:buNone/>
            </a:pPr>
            <a:r>
              <a:rPr lang="en-AU" sz="2800" dirty="0" smtClean="0">
                <a:latin typeface="Arial" panose="020B0604020202020204" pitchFamily="34" charset="0"/>
                <a:cs typeface="Arial" panose="020B0604020202020204" pitchFamily="34" charset="0"/>
              </a:rPr>
              <a:t>More overseas-born</a:t>
            </a:r>
          </a:p>
          <a:p>
            <a:pPr marL="0" indent="0">
              <a:buNone/>
            </a:pPr>
            <a:endParaRPr lang="en-AU" sz="2400" dirty="0" smtClean="0">
              <a:latin typeface="Arial" panose="020B0604020202020204" pitchFamily="34" charset="0"/>
              <a:cs typeface="Arial" panose="020B0604020202020204" pitchFamily="34" charset="0"/>
            </a:endParaRPr>
          </a:p>
          <a:p>
            <a:pPr marL="0" indent="0">
              <a:buNone/>
            </a:pPr>
            <a:r>
              <a:rPr lang="en-AU" sz="2000" dirty="0" smtClean="0">
                <a:latin typeface="Arial" panose="020B0604020202020204" pitchFamily="34" charset="0"/>
                <a:cs typeface="Arial" panose="020B0604020202020204" pitchFamily="34" charset="0"/>
              </a:rPr>
              <a:t>Source: Hugo 2014, with acknowledgment to Jennifer Buckley.</a:t>
            </a:r>
            <a:endParaRPr lang="en-A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9823509"/>
      </p:ext>
    </p:extLst>
  </p:cSld>
  <p:clrMapOvr>
    <a:masterClrMapping/>
  </p:clrMapOvr>
  <p:timing>
    <p:tnLst>
      <p:par>
        <p:cTn id="1" dur="indefinite" restart="never" nodeType="tmRoot"/>
      </p:par>
    </p:tnLst>
  </p:timing>
</p:sld>
</file>

<file path=ppt/theme/theme1.xml><?xml version="1.0" encoding="utf-8"?>
<a:theme xmlns:a="http://schemas.openxmlformats.org/drawingml/2006/main" name="Issues 2004">
  <a:themeElements>
    <a:clrScheme name="Issues 2004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fontScheme name="Issues 2004">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ssues 2004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Issues 2004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Issues 2004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ssues 2004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Issues 2004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Issues 2004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Issues 2004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2390</TotalTime>
  <Words>433</Words>
  <Application>Microsoft Office PowerPoint</Application>
  <PresentationFormat>On-screen Show (4:3)</PresentationFormat>
  <Paragraphs>103</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Lucida Console</vt:lpstr>
      <vt:lpstr>Monotype Sorts</vt:lpstr>
      <vt:lpstr>Tahoma</vt:lpstr>
      <vt:lpstr>Times New Roman</vt:lpstr>
      <vt:lpstr>Issues 2004</vt:lpstr>
      <vt:lpstr>Australian Population Association Graeme Hugo Colloquium ANU, 2nd December 2015  Graeme Hugo on Population Ageing  Don Rowland Formerly Associate Professor in Population Studies School of Sociology, ANU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Generational differences</vt:lpstr>
      <vt:lpstr>Labour force experience of baby boomers in South Australia</vt:lpstr>
      <vt:lpstr>Health of the baby boom generation</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Donald Rowland</dc:creator>
  <cp:lastModifiedBy>Liz Allen</cp:lastModifiedBy>
  <cp:revision>94</cp:revision>
  <cp:lastPrinted>2015-11-30T03:06:24Z</cp:lastPrinted>
  <dcterms:created xsi:type="dcterms:W3CDTF">2015-11-14T01:30:03Z</dcterms:created>
  <dcterms:modified xsi:type="dcterms:W3CDTF">2016-06-16T23:05:37Z</dcterms:modified>
</cp:coreProperties>
</file>